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4"/>
    <p:sldMasterId id="2147483660" r:id="rId5"/>
    <p:sldMasterId id="2147483775" r:id="rId6"/>
  </p:sldMasterIdLst>
  <p:handoutMasterIdLst>
    <p:handoutMasterId r:id="rId33"/>
  </p:handoutMasterIdLst>
  <p:sldIdLst>
    <p:sldId id="966" r:id="rId7"/>
    <p:sldId id="262" r:id="rId8"/>
    <p:sldId id="265" r:id="rId9"/>
    <p:sldId id="968" r:id="rId10"/>
    <p:sldId id="947" r:id="rId11"/>
    <p:sldId id="951" r:id="rId12"/>
    <p:sldId id="952" r:id="rId13"/>
    <p:sldId id="964" r:id="rId14"/>
    <p:sldId id="963" r:id="rId15"/>
    <p:sldId id="269" r:id="rId16"/>
    <p:sldId id="944" r:id="rId17"/>
    <p:sldId id="956" r:id="rId18"/>
    <p:sldId id="957" r:id="rId19"/>
    <p:sldId id="958" r:id="rId20"/>
    <p:sldId id="959" r:id="rId21"/>
    <p:sldId id="278" r:id="rId22"/>
    <p:sldId id="279" r:id="rId23"/>
    <p:sldId id="280" r:id="rId24"/>
    <p:sldId id="281" r:id="rId25"/>
    <p:sldId id="282" r:id="rId26"/>
    <p:sldId id="283" r:id="rId27"/>
    <p:sldId id="945" r:id="rId28"/>
    <p:sldId id="960" r:id="rId29"/>
    <p:sldId id="961" r:id="rId30"/>
    <p:sldId id="962" r:id="rId31"/>
    <p:sldId id="965" r:id="rId32"/>
  </p:sldIdLst>
  <p:sldSz cx="12192000" cy="6858000"/>
  <p:notesSz cx="6858000" cy="9144000"/>
  <p:custDataLst>
    <p:tags r:id="rId34"/>
  </p:custDataLst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ECB"/>
    <a:srgbClr val="BF18B3"/>
    <a:srgbClr val="FF8414"/>
    <a:srgbClr val="F5B1F0"/>
    <a:srgbClr val="FCFF71"/>
    <a:srgbClr val="999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9072" autoAdjust="0"/>
  </p:normalViewPr>
  <p:slideViewPr>
    <p:cSldViewPr snapToGrid="0">
      <p:cViewPr varScale="1">
        <p:scale>
          <a:sx n="65" d="100"/>
          <a:sy n="65" d="100"/>
        </p:scale>
        <p:origin x="90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894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tags" Target="tags/tag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B28B8-0725-4B3D-B58B-0ACE841212AE}" type="datetimeFigureOut">
              <a:rPr lang="nl-BE" smtClean="0"/>
              <a:t>19/08/2020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3B113-9BAD-4F30-B83C-ABEDEA3B687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18985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7.png"/><Relationship Id="rId7" Type="http://schemas.openxmlformats.org/officeDocument/2006/relationships/hyperlink" Target="fb.com/KatholiekOnderwijsVlaanderen" TargetMode="External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6" Type="http://schemas.openxmlformats.org/officeDocument/2006/relationships/hyperlink" Target="twitter.com/BoeveLieven" TargetMode="External"/><Relationship Id="rId5" Type="http://schemas.openxmlformats.org/officeDocument/2006/relationships/hyperlink" Target="twitter.com/KathOndVla" TargetMode="External"/><Relationship Id="rId4" Type="http://schemas.openxmlformats.org/officeDocument/2006/relationships/image" Target="../media/image18.png"/><Relationship Id="rId9" Type="http://schemas.openxmlformats.org/officeDocument/2006/relationships/hyperlink" Target="http://www.linkedin.com/company/katholiekonderwijsvlaanderen" TargetMode="Externa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7.png"/><Relationship Id="rId7" Type="http://schemas.openxmlformats.org/officeDocument/2006/relationships/hyperlink" Target="fb.com/KatholiekOnderwijsVlaanderen" TargetMode="External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6" Type="http://schemas.openxmlformats.org/officeDocument/2006/relationships/hyperlink" Target="twitter.com/BoeveLieven" TargetMode="External"/><Relationship Id="rId5" Type="http://schemas.openxmlformats.org/officeDocument/2006/relationships/hyperlink" Target="twitter.com/KathOndVla" TargetMode="External"/><Relationship Id="rId4" Type="http://schemas.openxmlformats.org/officeDocument/2006/relationships/image" Target="../media/image18.png"/><Relationship Id="rId9" Type="http://schemas.openxmlformats.org/officeDocument/2006/relationships/hyperlink" Target="http://www.linkedin.com/company/katholiekonderwijsvlaanderen" TargetMode="Externa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7.png"/><Relationship Id="rId7" Type="http://schemas.openxmlformats.org/officeDocument/2006/relationships/hyperlink" Target="fb.com/KatholiekOnderwijsVlaanderen" TargetMode="External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Relationship Id="rId6" Type="http://schemas.openxmlformats.org/officeDocument/2006/relationships/hyperlink" Target="twitter.com/BoeveLieven" TargetMode="External"/><Relationship Id="rId5" Type="http://schemas.openxmlformats.org/officeDocument/2006/relationships/hyperlink" Target="twitter.com/KathOndVla" TargetMode="External"/><Relationship Id="rId4" Type="http://schemas.openxmlformats.org/officeDocument/2006/relationships/image" Target="../media/image18.png"/><Relationship Id="rId9" Type="http://schemas.openxmlformats.org/officeDocument/2006/relationships/hyperlink" Target="http://www.linkedin.com/company/katholiekonderwijsvlaanderen" TargetMode="Externa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eldia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ndertitel 2">
            <a:extLst>
              <a:ext uri="{FF2B5EF4-FFF2-40B4-BE49-F238E27FC236}">
                <a16:creationId xmlns:a16="http://schemas.microsoft.com/office/drawing/2014/main" id="{65550227-3B69-4ED6-B2B7-782A18AF07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2964" y="3233576"/>
            <a:ext cx="7476225" cy="120663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A40482B-BC27-4DC4-A82C-081E98EE5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2964" y="1801513"/>
            <a:ext cx="7476225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14"/>
          <a:stretch>
            <a:fillRect/>
          </a:stretch>
        </p:blipFill>
        <p:spPr>
          <a:xfrm>
            <a:off x="4216920" y="5338120"/>
            <a:ext cx="3808313" cy="126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26027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6498024"/>
            <a:ext cx="12192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11712000" y="3260834"/>
            <a:ext cx="480000" cy="3240000"/>
          </a:xfrm>
          <a:prstGeom prst="rect">
            <a:avLst/>
          </a:prstGeom>
          <a:solidFill>
            <a:srgbClr val="FF7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BF6C4908-1347-4984-89BB-4E5C76D3B4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442493" y="6429400"/>
            <a:ext cx="2749507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t>‹nr.›</a:t>
            </a:fld>
            <a:endParaRPr lang="nl-BE">
              <a:solidFill>
                <a:prstClr val="white"/>
              </a:solidFill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679509" y="274638"/>
            <a:ext cx="9902892" cy="1143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1679509" y="1600205"/>
            <a:ext cx="9902891" cy="4525963"/>
          </a:xfrm>
        </p:spPr>
        <p:txBody>
          <a:bodyPr/>
          <a:lstStyle>
            <a:lvl1pPr>
              <a:buClrTx/>
              <a:defRPr>
                <a:latin typeface="+mj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j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j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7171488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9509" y="274638"/>
            <a:ext cx="9902892" cy="1143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12192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11712000" y="3260834"/>
            <a:ext cx="480000" cy="3240000"/>
          </a:xfrm>
          <a:prstGeom prst="rect">
            <a:avLst/>
          </a:prstGeom>
          <a:solidFill>
            <a:srgbClr val="BE0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679509" y="1600205"/>
            <a:ext cx="9902891" cy="4525963"/>
          </a:xfrm>
        </p:spPr>
        <p:txBody>
          <a:bodyPr/>
          <a:lstStyle>
            <a:lvl1pPr>
              <a:buClrTx/>
              <a:defRPr>
                <a:latin typeface="+mj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j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j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BF6D60B6-2EEF-409B-9359-B4AE8D192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442493" y="6429400"/>
            <a:ext cx="2749507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t>‹nr.›</a:t>
            </a:fld>
            <a:endParaRPr lang="nl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12295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9509" y="274638"/>
            <a:ext cx="9902891" cy="1143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12192000" cy="36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11712000" y="3260834"/>
            <a:ext cx="480000" cy="3240000"/>
          </a:xfrm>
          <a:prstGeom prst="rect">
            <a:avLst/>
          </a:prstGeom>
          <a:solidFill>
            <a:srgbClr val="FF7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679509" y="1600205"/>
            <a:ext cx="9902891" cy="4525963"/>
          </a:xfrm>
        </p:spPr>
        <p:txBody>
          <a:bodyPr/>
          <a:lstStyle>
            <a:lvl1pPr>
              <a:buClrTx/>
              <a:defRPr>
                <a:latin typeface="+mj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j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j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3243621F-8D22-4EEA-8E6B-FE07AFC60E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442493" y="6429400"/>
            <a:ext cx="2749507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t>‹nr.›</a:t>
            </a:fld>
            <a:endParaRPr lang="nl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07124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9509" y="274638"/>
            <a:ext cx="9902891" cy="1143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12192000" cy="36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11712000" y="3260834"/>
            <a:ext cx="480000" cy="3240000"/>
          </a:xfrm>
          <a:prstGeom prst="rect">
            <a:avLst/>
          </a:prstGeom>
          <a:solidFill>
            <a:srgbClr val="BE0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679509" y="1600205"/>
            <a:ext cx="9902891" cy="4525963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9A05A5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4FD128D8-B75F-4C1D-984C-7A579129C5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442493" y="6429400"/>
            <a:ext cx="2749507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t>‹nr.›</a:t>
            </a:fld>
            <a:endParaRPr lang="nl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69262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9509" y="274638"/>
            <a:ext cx="9902891" cy="1143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12192000" cy="36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11712000" y="3260834"/>
            <a:ext cx="480000" cy="324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679509" y="1600205"/>
            <a:ext cx="9902891" cy="4525963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05B1906D-B818-42BA-8E20-2245CFC89B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442493" y="6429400"/>
            <a:ext cx="2749507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t>‹nr.›</a:t>
            </a:fld>
            <a:endParaRPr lang="nl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53900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9509" y="274638"/>
            <a:ext cx="9902891" cy="1143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12192000" cy="360000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11712000" y="3260834"/>
            <a:ext cx="48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679509" y="1600205"/>
            <a:ext cx="9902891" cy="4525963"/>
          </a:xfrm>
        </p:spPr>
        <p:txBody>
          <a:bodyPr/>
          <a:lstStyle>
            <a:lvl1pPr>
              <a:buClrTx/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2057349" indent="-228594">
              <a:buClr>
                <a:srgbClr val="BF18B3"/>
              </a:buClr>
              <a:buFont typeface="Arial" panose="020B0604020202020204" pitchFamily="34" charset="0"/>
              <a:buChar char="•"/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749393B0-8A85-48A2-9E13-A3EE3968C0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442493" y="6429400"/>
            <a:ext cx="2749507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t>‹nr.›</a:t>
            </a:fld>
            <a:endParaRPr lang="nl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4544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9509" y="274638"/>
            <a:ext cx="9902891" cy="1143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12192000" cy="360000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11712000" y="3260834"/>
            <a:ext cx="480000" cy="324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683" y="-27383"/>
            <a:ext cx="144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679509" y="1600205"/>
            <a:ext cx="9902891" cy="4525963"/>
          </a:xfrm>
        </p:spPr>
        <p:txBody>
          <a:bodyPr/>
          <a:lstStyle>
            <a:lvl1pPr>
              <a:buClrTx/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6261C328-FA45-47EC-8EF2-9E74CF4860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442493" y="6429400"/>
            <a:ext cx="2749507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t>‹nr.›</a:t>
            </a:fld>
            <a:endParaRPr lang="nl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50376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9509" y="274638"/>
            <a:ext cx="9902891" cy="1143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12192000" cy="360000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11712000" y="3260834"/>
            <a:ext cx="480000" cy="3240000"/>
          </a:xfrm>
          <a:prstGeom prst="rect">
            <a:avLst/>
          </a:prstGeom>
          <a:solidFill>
            <a:srgbClr val="FE8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683" y="-27383"/>
            <a:ext cx="144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679509" y="1600205"/>
            <a:ext cx="9902891" cy="4525963"/>
          </a:xfrm>
        </p:spPr>
        <p:txBody>
          <a:bodyPr/>
          <a:lstStyle>
            <a:lvl1pPr>
              <a:buClrTx/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70B81D0C-180F-4D0E-B7A6-107FAE204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442493" y="6429400"/>
            <a:ext cx="2749507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t>‹nr.›</a:t>
            </a:fld>
            <a:endParaRPr lang="nl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07373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98024"/>
            <a:ext cx="12192000" cy="36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4" name="Rechthoek 13"/>
          <p:cNvSpPr/>
          <p:nvPr userDrawn="1"/>
        </p:nvSpPr>
        <p:spPr>
          <a:xfrm>
            <a:off x="11712000" y="3260834"/>
            <a:ext cx="480000" cy="3240000"/>
          </a:xfrm>
          <a:prstGeom prst="rect">
            <a:avLst/>
          </a:prstGeom>
          <a:solidFill>
            <a:srgbClr val="FF7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9442493" y="6429400"/>
            <a:ext cx="2749507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t>‹nr.›</a:t>
            </a:fld>
            <a:endParaRPr lang="nl-BE">
              <a:solidFill>
                <a:prstClr val="white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683" y="-27383"/>
            <a:ext cx="1440000" cy="2708775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679509" y="274638"/>
            <a:ext cx="9902891" cy="1143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1679509" y="1600205"/>
            <a:ext cx="9902891" cy="4525963"/>
          </a:xfrm>
        </p:spPr>
        <p:txBody>
          <a:bodyPr/>
          <a:lstStyle>
            <a:lvl1pPr>
              <a:buClrTx/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7979422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/>
          <p:cNvSpPr/>
          <p:nvPr userDrawn="1"/>
        </p:nvSpPr>
        <p:spPr>
          <a:xfrm>
            <a:off x="0" y="6498024"/>
            <a:ext cx="12192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3" name="Rechthoek 12"/>
          <p:cNvSpPr/>
          <p:nvPr userDrawn="1"/>
        </p:nvSpPr>
        <p:spPr>
          <a:xfrm>
            <a:off x="11712043" y="3260834"/>
            <a:ext cx="480000" cy="3240000"/>
          </a:xfrm>
          <a:prstGeom prst="rect">
            <a:avLst/>
          </a:prstGeom>
          <a:solidFill>
            <a:srgbClr val="9A0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1" name="Tijdelijke aanduiding voor dianummer 7"/>
          <p:cNvSpPr txBox="1"/>
          <p:nvPr userDrawn="1"/>
        </p:nvSpPr>
        <p:spPr>
          <a:xfrm>
            <a:off x="9347200" y="6429400"/>
            <a:ext cx="2844800" cy="4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fld id="{189E3A5C-986B-47BE-8F96-3787467B82A8}" type="slidenum">
              <a:rPr lang="nl-BE" sz="1200" smtClean="0">
                <a:solidFill>
                  <a:prstClr val="white"/>
                </a:solidFill>
              </a:rPr>
              <a:pPr algn="r">
                <a:defRPr/>
              </a:pPr>
              <a:t>‹nr.›</a:t>
            </a:fld>
            <a:endParaRPr lang="nl-BE" sz="1200">
              <a:solidFill>
                <a:prstClr val="white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683" y="-27383"/>
            <a:ext cx="1440000" cy="2708775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679509" y="274638"/>
            <a:ext cx="9902891" cy="1143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679509" y="1600205"/>
            <a:ext cx="9902891" cy="4525963"/>
          </a:xfrm>
        </p:spPr>
        <p:txBody>
          <a:bodyPr/>
          <a:lstStyle>
            <a:lvl1pPr>
              <a:buClrTx/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7663660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6498024"/>
            <a:ext cx="12192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11712000" y="3260834"/>
            <a:ext cx="480000" cy="324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683" y="-27383"/>
            <a:ext cx="1440000" cy="2708775"/>
          </a:xfrm>
          <a:prstGeom prst="rect">
            <a:avLst/>
          </a:prstGeom>
        </p:spPr>
      </p:pic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23DEA054-35B1-4B17-AFDE-73B15A4BAB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442493" y="6429400"/>
            <a:ext cx="2749507" cy="4286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t>‹nr.›</a:t>
            </a:fld>
            <a:endParaRPr lang="nl-BE">
              <a:solidFill>
                <a:prstClr val="white"/>
              </a:solidFill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679509" y="274638"/>
            <a:ext cx="9902892" cy="1143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1679509" y="1600205"/>
            <a:ext cx="9902891" cy="4525963"/>
          </a:xfrm>
        </p:spPr>
        <p:txBody>
          <a:bodyPr/>
          <a:lstStyle>
            <a:lvl1pPr>
              <a:buClrTx/>
              <a:defRPr>
                <a:latin typeface="+mj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j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j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156851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verticaal lee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8524895" y="3190896"/>
            <a:ext cx="6858000" cy="476211"/>
          </a:xfrm>
          <a:prstGeom prst="rect">
            <a:avLst/>
          </a:prstGeom>
          <a:solidFill>
            <a:srgbClr val="FF8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9375789" y="-1980000"/>
            <a:ext cx="360000" cy="432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1640792" y="1276865"/>
            <a:ext cx="9941608" cy="4849300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Trebuchet MS" panose="020B0603020202020204" pitchFamily="34" charset="0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1640793" y="385341"/>
            <a:ext cx="9941607" cy="796908"/>
          </a:xfrm>
        </p:spPr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3200" b="1" kern="1200" cap="none" baseline="0" smtClean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7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9442493" y="6429400"/>
            <a:ext cx="2749507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t>‹nr.›</a:t>
            </a:fld>
            <a:endParaRPr lang="nl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1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="http://schemas.microsoft.com/office/powerpoint/2012/main"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verticaal lee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8524895" y="3190896"/>
            <a:ext cx="6858000" cy="476211"/>
          </a:xfrm>
          <a:prstGeom prst="rect">
            <a:avLst/>
          </a:prstGeom>
          <a:solidFill>
            <a:srgbClr val="FF8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9375789" y="-1980000"/>
            <a:ext cx="360000" cy="4320000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1640792" y="1276865"/>
            <a:ext cx="9941608" cy="4849300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Trebuchet MS" panose="020B0603020202020204" pitchFamily="34" charset="0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1640793" y="385341"/>
            <a:ext cx="9941607" cy="796908"/>
          </a:xfrm>
        </p:spPr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3200" b="1" kern="1200" cap="none" baseline="0" smtClean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9442493" y="6429400"/>
            <a:ext cx="2749507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t>‹nr.›</a:t>
            </a:fld>
            <a:endParaRPr lang="nl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7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="http://schemas.microsoft.com/office/powerpoint/2012/main"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verticaal leeg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8524895" y="3190896"/>
            <a:ext cx="6858000" cy="476211"/>
          </a:xfrm>
          <a:prstGeom prst="rect">
            <a:avLst/>
          </a:prstGeom>
          <a:solidFill>
            <a:srgbClr val="FF8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9375789" y="-1980000"/>
            <a:ext cx="360000" cy="432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1640792" y="1276865"/>
            <a:ext cx="9941608" cy="4849300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Trebuchet MS" panose="020B0603020202020204" pitchFamily="34" charset="0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1640793" y="385341"/>
            <a:ext cx="9941607" cy="796908"/>
          </a:xfrm>
        </p:spPr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3200" b="1" kern="1200" cap="none" baseline="0" smtClean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9442493" y="6429400"/>
            <a:ext cx="2749507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t>‹nr.›</a:t>
            </a:fld>
            <a:endParaRPr lang="nl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77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="http://schemas.microsoft.com/office/powerpoint/2012/main"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4693" y="-27377"/>
            <a:ext cx="2880000" cy="347441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63084" y="4406905"/>
            <a:ext cx="10363200" cy="1362075"/>
          </a:xfrm>
        </p:spPr>
        <p:txBody>
          <a:bodyPr anchor="t"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2000" b="1" kern="1200" cap="none" baseline="0" smtClean="0">
                <a:solidFill>
                  <a:srgbClr val="00BECB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  <a:solidFill>
            <a:srgbClr val="30BDC7"/>
          </a:solidFill>
        </p:spPr>
        <p:txBody>
          <a:bodyPr anchor="b">
            <a:normAutofit/>
          </a:bodyPr>
          <a:lstStyle>
            <a:lvl1pPr marL="0" indent="0" algn="l" defTabSz="914377" rtl="0" eaLnBrk="1" latinLnBrk="0" hangingPunct="1">
              <a:spcBef>
                <a:spcPct val="0"/>
              </a:spcBef>
              <a:buNone/>
              <a:defRPr kumimoji="0" lang="nl-NL" sz="3200" b="1" kern="1200" cap="none" baseline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96923817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3200" b="1" kern="1200" cap="none" baseline="0" smtClean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640792" y="1600205"/>
            <a:ext cx="4546363" cy="4525963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rgbClr val="BF18B3"/>
                </a:solidFill>
              </a:defRPr>
            </a:lvl2pPr>
            <a:lvl3pPr>
              <a:defRPr sz="2000">
                <a:solidFill>
                  <a:srgbClr val="FF8414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483410" y="1600205"/>
            <a:ext cx="5098991" cy="4525963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rgbClr val="BF18B3"/>
                </a:solidFill>
              </a:defRPr>
            </a:lvl2pPr>
            <a:lvl3pPr>
              <a:defRPr sz="2000">
                <a:solidFill>
                  <a:srgbClr val="FF8414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9" name="Rechthoek 8"/>
          <p:cNvSpPr/>
          <p:nvPr userDrawn="1"/>
        </p:nvSpPr>
        <p:spPr>
          <a:xfrm>
            <a:off x="0" y="6498024"/>
            <a:ext cx="12192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0" name="Rechthoek 9"/>
          <p:cNvSpPr/>
          <p:nvPr userDrawn="1"/>
        </p:nvSpPr>
        <p:spPr>
          <a:xfrm>
            <a:off x="11712043" y="3260834"/>
            <a:ext cx="480000" cy="3240000"/>
          </a:xfrm>
          <a:prstGeom prst="rect">
            <a:avLst/>
          </a:prstGeom>
          <a:solidFill>
            <a:srgbClr val="FF7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281039"/>
      </p:ext>
    </p:extLst>
  </p:cSld>
  <p:clrMapOvr>
    <a:masterClrMapping/>
  </p:clrMapOvr>
  <p:transition/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268636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01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5051990"/>
            <a:ext cx="12192000" cy="608174"/>
          </a:xfrm>
          <a:solidFill>
            <a:srgbClr val="FF8414"/>
          </a:solidFill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nl-BE" sz="2400" b="1" kern="1200" cap="all" baseline="0" smtClean="0">
                <a:solidFill>
                  <a:srgbClr val="53534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" y="5660164"/>
            <a:ext cx="8210747" cy="1206630"/>
          </a:xfrm>
          <a:solidFill>
            <a:srgbClr val="999D00"/>
          </a:solidFill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9143" y="5842421"/>
            <a:ext cx="2816256" cy="8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17765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02">
    <p:bg>
      <p:bgPr>
        <a:blipFill dpi="0" rotWithShape="1">
          <a:blip r:embed="rId2">
            <a:lum/>
          </a:blip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1" y="5043758"/>
            <a:ext cx="12192001" cy="608174"/>
          </a:xfrm>
          <a:solidFill>
            <a:srgbClr val="00BECB"/>
          </a:solidFill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nl-BE" sz="2400" b="1" kern="1200" cap="all" baseline="0" smtClean="0">
                <a:solidFill>
                  <a:srgbClr val="53534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" y="5651932"/>
            <a:ext cx="8210747" cy="1206630"/>
          </a:xfrm>
          <a:solidFill>
            <a:srgbClr val="999D00"/>
          </a:solidFill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9143" y="5842421"/>
            <a:ext cx="2816256" cy="8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2330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03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5035513"/>
            <a:ext cx="12192000" cy="608174"/>
          </a:xfrm>
          <a:solidFill>
            <a:srgbClr val="FF8414"/>
          </a:solidFill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nl-BE" sz="2400" b="1" kern="1200" cap="all" baseline="0" smtClean="0">
                <a:solidFill>
                  <a:srgbClr val="53534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" y="5643687"/>
            <a:ext cx="8210747" cy="1206630"/>
          </a:xfrm>
          <a:solidFill>
            <a:srgbClr val="00BECB"/>
          </a:solidFill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9143" y="5842421"/>
            <a:ext cx="2816256" cy="8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87660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04">
    <p:bg>
      <p:bgPr>
        <a:blipFill dpi="0" rotWithShape="1">
          <a:blip r:embed="rId2">
            <a:lum/>
          </a:blip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5035520"/>
            <a:ext cx="12192000" cy="608174"/>
          </a:xfrm>
          <a:solidFill>
            <a:srgbClr val="FF8414"/>
          </a:solidFill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nl-BE" sz="2400" b="1" kern="1200" cap="all" baseline="0" smtClean="0">
                <a:solidFill>
                  <a:srgbClr val="53534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" y="5643694"/>
            <a:ext cx="8210747" cy="1206630"/>
          </a:xfrm>
          <a:solidFill>
            <a:srgbClr val="BF18B3"/>
          </a:solidFill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9143" y="5842421"/>
            <a:ext cx="2816256" cy="8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49544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6498024"/>
            <a:ext cx="12192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11712000" y="3260834"/>
            <a:ext cx="480000" cy="3240000"/>
          </a:xfrm>
          <a:prstGeom prst="rect">
            <a:avLst/>
          </a:prstGeom>
          <a:solidFill>
            <a:srgbClr val="FF7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683" y="-27383"/>
            <a:ext cx="1440000" cy="2708775"/>
          </a:xfrm>
          <a:prstGeom prst="rect">
            <a:avLst/>
          </a:prstGeom>
        </p:spPr>
      </p:pic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BF6C4908-1347-4984-89BB-4E5C76D3B4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442493" y="6429400"/>
            <a:ext cx="2749507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t>‹nr.›</a:t>
            </a:fld>
            <a:endParaRPr lang="nl-BE">
              <a:solidFill>
                <a:prstClr val="white"/>
              </a:solidFill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679509" y="274638"/>
            <a:ext cx="9902892" cy="1143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1679509" y="1600205"/>
            <a:ext cx="9902891" cy="4525963"/>
          </a:xfrm>
        </p:spPr>
        <p:txBody>
          <a:bodyPr/>
          <a:lstStyle>
            <a:lvl1pPr>
              <a:buClrTx/>
              <a:defRPr>
                <a:latin typeface="+mj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j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j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38036459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egin: gsm?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 userDrawn="1"/>
        </p:nvSpPr>
        <p:spPr>
          <a:xfrm>
            <a:off x="970845" y="279401"/>
            <a:ext cx="10814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nl-BE" sz="4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Staat jouw gsm al op trillen?</a:t>
            </a:r>
          </a:p>
        </p:txBody>
      </p:sp>
      <p:sp>
        <p:nvSpPr>
          <p:cNvPr id="7" name="Rechthoek 6"/>
          <p:cNvSpPr/>
          <p:nvPr userDrawn="1"/>
        </p:nvSpPr>
        <p:spPr>
          <a:xfrm rot="5400000">
            <a:off x="2313234" y="4515874"/>
            <a:ext cx="364252" cy="4320000"/>
          </a:xfrm>
          <a:prstGeom prst="rect">
            <a:avLst/>
          </a:prstGeom>
          <a:solidFill>
            <a:srgbClr val="99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8" name="Rechthoek 7"/>
          <p:cNvSpPr/>
          <p:nvPr userDrawn="1"/>
        </p:nvSpPr>
        <p:spPr>
          <a:xfrm rot="5400000">
            <a:off x="-3260000" y="3194015"/>
            <a:ext cx="6951373" cy="431371"/>
          </a:xfrm>
          <a:prstGeom prst="rect">
            <a:avLst/>
          </a:prstGeom>
          <a:solidFill>
            <a:srgbClr val="FF8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2000" y="4535246"/>
            <a:ext cx="2880000" cy="2341623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0132" y="2180948"/>
            <a:ext cx="2754489" cy="206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11762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auz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-3190895" y="3190895"/>
            <a:ext cx="6858000" cy="476211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2456212" y="4518000"/>
            <a:ext cx="360000" cy="432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5" name="Rechthoek 4"/>
          <p:cNvSpPr/>
          <p:nvPr userDrawn="1"/>
        </p:nvSpPr>
        <p:spPr>
          <a:xfrm rot="16200000" flipH="1" flipV="1">
            <a:off x="3559072" y="-976238"/>
            <a:ext cx="2027934" cy="6748676"/>
          </a:xfrm>
          <a:prstGeom prst="rect">
            <a:avLst/>
          </a:prstGeom>
          <a:solidFill>
            <a:srgbClr val="00B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2" name="Tekstvak 1"/>
          <p:cNvSpPr txBox="1"/>
          <p:nvPr userDrawn="1"/>
        </p:nvSpPr>
        <p:spPr>
          <a:xfrm>
            <a:off x="2156177" y="1674824"/>
            <a:ext cx="5791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800" b="1"/>
              <a:t>PAUZE</a:t>
            </a:r>
          </a:p>
        </p:txBody>
      </p:sp>
    </p:spTree>
    <p:extLst>
      <p:ext uri="{BB962C8B-B14F-4D97-AF65-F5344CB8AC3E}">
        <p14:creationId xmlns:p14="http://schemas.microsoft.com/office/powerpoint/2010/main" val="306218392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auz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-3190895" y="3190895"/>
            <a:ext cx="6858000" cy="476211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2456212" y="4518000"/>
            <a:ext cx="360000" cy="432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grpSp>
        <p:nvGrpSpPr>
          <p:cNvPr id="6" name="Groep 5"/>
          <p:cNvGrpSpPr/>
          <p:nvPr userDrawn="1"/>
        </p:nvGrpSpPr>
        <p:grpSpPr>
          <a:xfrm>
            <a:off x="1221278" y="4169667"/>
            <a:ext cx="6748677" cy="2027934"/>
            <a:chOff x="899025" y="1384133"/>
            <a:chExt cx="5061508" cy="2027934"/>
          </a:xfrm>
        </p:grpSpPr>
        <p:sp>
          <p:nvSpPr>
            <p:cNvPr id="5" name="Rechthoek 4"/>
            <p:cNvSpPr/>
            <p:nvPr userDrawn="1"/>
          </p:nvSpPr>
          <p:spPr>
            <a:xfrm rot="16200000" flipH="1" flipV="1">
              <a:off x="2415812" y="-132654"/>
              <a:ext cx="2027934" cy="5061507"/>
            </a:xfrm>
            <a:prstGeom prst="rect">
              <a:avLst/>
            </a:prstGeom>
            <a:solidFill>
              <a:srgbClr val="00BE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800">
                <a:solidFill>
                  <a:prstClr val="white"/>
                </a:solidFill>
              </a:endParaRPr>
            </a:p>
          </p:txBody>
        </p:sp>
        <p:sp>
          <p:nvSpPr>
            <p:cNvPr id="2" name="Tekstvak 1"/>
            <p:cNvSpPr txBox="1"/>
            <p:nvPr userDrawn="1"/>
          </p:nvSpPr>
          <p:spPr>
            <a:xfrm>
              <a:off x="1617133" y="1674824"/>
              <a:ext cx="43434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8800" b="1"/>
                <a:t>PAUZE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8421838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Lunch">
    <p:bg>
      <p:bgPr>
        <a:blipFill dpi="0" rotWithShape="1">
          <a:blip r:embed="rId2">
            <a:lum/>
          </a:blip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-3190895" y="3190895"/>
            <a:ext cx="6858000" cy="476211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2456212" y="4518000"/>
            <a:ext cx="360000" cy="432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5" name="Rechthoek 4"/>
          <p:cNvSpPr/>
          <p:nvPr userDrawn="1"/>
        </p:nvSpPr>
        <p:spPr>
          <a:xfrm rot="16200000" flipH="1" flipV="1">
            <a:off x="5636230" y="-1069371"/>
            <a:ext cx="2027934" cy="6748676"/>
          </a:xfrm>
          <a:prstGeom prst="rect">
            <a:avLst/>
          </a:prstGeom>
          <a:solidFill>
            <a:srgbClr val="00B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2" name="Tekstvak 1"/>
          <p:cNvSpPr txBox="1"/>
          <p:nvPr userDrawn="1"/>
        </p:nvSpPr>
        <p:spPr>
          <a:xfrm>
            <a:off x="4109159" y="1581691"/>
            <a:ext cx="5791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800" b="1"/>
              <a:t>LUNCH</a:t>
            </a:r>
          </a:p>
        </p:txBody>
      </p:sp>
    </p:spTree>
    <p:extLst>
      <p:ext uri="{BB962C8B-B14F-4D97-AF65-F5344CB8AC3E}">
        <p14:creationId xmlns:p14="http://schemas.microsoft.com/office/powerpoint/2010/main" val="3263257610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ociale media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-3190895" y="3190895"/>
            <a:ext cx="6858000" cy="476211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2456211" y="4518000"/>
            <a:ext cx="360000" cy="432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grpSp>
        <p:nvGrpSpPr>
          <p:cNvPr id="2" name="Groep 1"/>
          <p:cNvGrpSpPr/>
          <p:nvPr userDrawn="1"/>
        </p:nvGrpSpPr>
        <p:grpSpPr>
          <a:xfrm>
            <a:off x="823785" y="953731"/>
            <a:ext cx="8754076" cy="4169091"/>
            <a:chOff x="733248" y="161338"/>
            <a:chExt cx="8183869" cy="6287622"/>
          </a:xfrm>
        </p:grpSpPr>
        <p:pic>
          <p:nvPicPr>
            <p:cNvPr id="5" name="Tijdelijke aanduiding voor inhoud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99232" y="2406508"/>
              <a:ext cx="1009917" cy="819291"/>
            </a:xfrm>
            <a:prstGeom prst="rect">
              <a:avLst/>
            </a:prstGeom>
          </p:spPr>
        </p:pic>
        <p:pic>
          <p:nvPicPr>
            <p:cNvPr id="6" name="Afbeelding 5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36395" y="161338"/>
              <a:ext cx="972754" cy="972754"/>
            </a:xfrm>
            <a:prstGeom prst="rect">
              <a:avLst/>
            </a:prstGeom>
          </p:spPr>
        </p:pic>
        <p:sp>
          <p:nvSpPr>
            <p:cNvPr id="8" name="Rechthoek 7"/>
            <p:cNvSpPr/>
            <p:nvPr userDrawn="1"/>
          </p:nvSpPr>
          <p:spPr>
            <a:xfrm>
              <a:off x="1573982" y="3399165"/>
              <a:ext cx="6502400" cy="93163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nl-BE" sz="1707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5" action="ppaction://hlinkfile"/>
                </a:rPr>
                <a:t>twitter.com/KathOndVla</a:t>
              </a:r>
              <a:endParaRPr lang="nl-BE" sz="1707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nl-BE" sz="1707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6" action="ppaction://hlinkfile"/>
                </a:rPr>
                <a:t>twitter.com/BoeveLieven</a:t>
              </a:r>
              <a:endParaRPr lang="nl-BE" sz="1707">
                <a:latin typeface="Trebuchet MS" panose="020B0603020202020204" pitchFamily="34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>
            <a:xfrm>
              <a:off x="2847745" y="1246535"/>
              <a:ext cx="3745275" cy="5354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nl-BE" sz="1707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7" action="ppaction://hlinkfile"/>
                </a:rPr>
                <a:t>fb.com/KatholiekOnderwijsVlaanderen</a:t>
              </a:r>
              <a:endParaRPr lang="nl-BE" sz="1707">
                <a:latin typeface="Trebuchet MS" panose="020B0603020202020204" pitchFamily="34" charset="0"/>
              </a:endParaRPr>
            </a:p>
          </p:txBody>
        </p:sp>
        <p:pic>
          <p:nvPicPr>
            <p:cNvPr id="10" name="Picture 2" descr="Afbeeldingsresultaat voor linkedin">
              <a:extLst>
                <a:ext uri="{FF2B5EF4-FFF2-40B4-BE49-F238E27FC236}">
                  <a16:creationId xmlns:a16="http://schemas.microsoft.com/office/drawing/2014/main" id="{B9DCD81A-82A1-42D2-8390-70B91B63EDC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4025365" y="4497138"/>
              <a:ext cx="1394813" cy="1394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8A6E0076-844B-4A37-9AEE-9DCE3488E361}"/>
                </a:ext>
              </a:extLst>
            </p:cNvPr>
            <p:cNvSpPr/>
            <p:nvPr userDrawn="1"/>
          </p:nvSpPr>
          <p:spPr>
            <a:xfrm>
              <a:off x="733248" y="5891951"/>
              <a:ext cx="8183869" cy="5570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BE" sz="1800" u="sng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hlinkClick r:id="rId9"/>
                </a:rPr>
                <a:t>www.linkedin.com/company/katholiekonderwijsvlaanderen</a:t>
              </a:r>
              <a:r>
                <a:rPr lang="nl-BE" sz="1707">
                  <a:latin typeface="Trebuchet MS" panose="020B0603020202020204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7184766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Eind: vragen?">
    <p:bg>
      <p:bgPr>
        <a:blipFill dpi="0" rotWithShape="1">
          <a:blip r:embed="rId2">
            <a:lum/>
          </a:blip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 userDrawn="1"/>
        </p:nvSpPr>
        <p:spPr>
          <a:xfrm>
            <a:off x="4575032" y="1560218"/>
            <a:ext cx="66687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nl-BE" sz="8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VRAGEN?</a:t>
            </a:r>
          </a:p>
        </p:txBody>
      </p:sp>
      <p:sp>
        <p:nvSpPr>
          <p:cNvPr id="7" name="Rechthoek 6"/>
          <p:cNvSpPr/>
          <p:nvPr userDrawn="1"/>
        </p:nvSpPr>
        <p:spPr>
          <a:xfrm rot="5400000">
            <a:off x="2313234" y="4515874"/>
            <a:ext cx="364252" cy="432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8" name="Rechthoek 7"/>
          <p:cNvSpPr/>
          <p:nvPr userDrawn="1"/>
        </p:nvSpPr>
        <p:spPr>
          <a:xfrm rot="5400000">
            <a:off x="-3260000" y="3194015"/>
            <a:ext cx="6951373" cy="431371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2000" y="4535246"/>
            <a:ext cx="2880000" cy="234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37633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eldia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ndertitel 2">
            <a:extLst>
              <a:ext uri="{FF2B5EF4-FFF2-40B4-BE49-F238E27FC236}">
                <a16:creationId xmlns:a16="http://schemas.microsoft.com/office/drawing/2014/main" id="{65550227-3B69-4ED6-B2B7-782A18AF07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2964" y="3233576"/>
            <a:ext cx="7476225" cy="120663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A40482B-BC27-4DC4-A82C-081E98EE5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2964" y="1801513"/>
            <a:ext cx="7476225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422" y="5338121"/>
            <a:ext cx="3920051" cy="156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119208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6498024"/>
            <a:ext cx="12192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11712000" y="3260834"/>
            <a:ext cx="480000" cy="324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683" y="-27383"/>
            <a:ext cx="1440000" cy="2708775"/>
          </a:xfrm>
          <a:prstGeom prst="rect">
            <a:avLst/>
          </a:prstGeom>
        </p:spPr>
      </p:pic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23DEA054-35B1-4B17-AFDE-73B15A4BAB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442493" y="6429400"/>
            <a:ext cx="2749507" cy="4286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t>‹nr.›</a:t>
            </a:fld>
            <a:endParaRPr lang="nl-BE">
              <a:solidFill>
                <a:prstClr val="white"/>
              </a:solidFill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679509" y="274638"/>
            <a:ext cx="9902892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1679509" y="1600205"/>
            <a:ext cx="9902891" cy="4525963"/>
          </a:xfrm>
        </p:spPr>
        <p:txBody>
          <a:bodyPr/>
          <a:lstStyle>
            <a:lvl1pPr>
              <a:buClrTx/>
              <a:defRPr>
                <a:latin typeface="+mj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j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j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0218220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6498024"/>
            <a:ext cx="12192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11712000" y="3260834"/>
            <a:ext cx="480000" cy="3240000"/>
          </a:xfrm>
          <a:prstGeom prst="rect">
            <a:avLst/>
          </a:prstGeom>
          <a:solidFill>
            <a:srgbClr val="FF7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683" y="-27383"/>
            <a:ext cx="1440000" cy="2708775"/>
          </a:xfrm>
          <a:prstGeom prst="rect">
            <a:avLst/>
          </a:prstGeom>
        </p:spPr>
      </p:pic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BF6C4908-1347-4984-89BB-4E5C76D3B4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442493" y="6429400"/>
            <a:ext cx="2749507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t>‹nr.›</a:t>
            </a:fld>
            <a:endParaRPr lang="nl-BE">
              <a:solidFill>
                <a:prstClr val="white"/>
              </a:solidFill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679509" y="274638"/>
            <a:ext cx="9902892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1679509" y="1600205"/>
            <a:ext cx="9902891" cy="4525963"/>
          </a:xfrm>
        </p:spPr>
        <p:txBody>
          <a:bodyPr/>
          <a:lstStyle>
            <a:lvl1pPr>
              <a:buClrTx/>
              <a:defRPr>
                <a:latin typeface="+mj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j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j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2063281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9509" y="274638"/>
            <a:ext cx="9902892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12192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11712000" y="3260834"/>
            <a:ext cx="480000" cy="3240000"/>
          </a:xfrm>
          <a:prstGeom prst="rect">
            <a:avLst/>
          </a:prstGeom>
          <a:solidFill>
            <a:srgbClr val="BE0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683" y="-27383"/>
            <a:ext cx="144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679509" y="1600205"/>
            <a:ext cx="9902891" cy="4525963"/>
          </a:xfrm>
        </p:spPr>
        <p:txBody>
          <a:bodyPr/>
          <a:lstStyle>
            <a:lvl1pPr>
              <a:buClrTx/>
              <a:defRPr>
                <a:latin typeface="+mj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j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j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BF6D60B6-2EEF-409B-9359-B4AE8D192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442493" y="6429400"/>
            <a:ext cx="2749507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t>‹nr.›</a:t>
            </a:fld>
            <a:endParaRPr lang="nl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00857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9509" y="274638"/>
            <a:ext cx="9902892" cy="1143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12192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11712000" y="3260834"/>
            <a:ext cx="480000" cy="3240000"/>
          </a:xfrm>
          <a:prstGeom prst="rect">
            <a:avLst/>
          </a:prstGeom>
          <a:solidFill>
            <a:srgbClr val="BE0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683" y="-27383"/>
            <a:ext cx="144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679509" y="1600205"/>
            <a:ext cx="9902891" cy="4525963"/>
          </a:xfrm>
        </p:spPr>
        <p:txBody>
          <a:bodyPr/>
          <a:lstStyle>
            <a:lvl1pPr>
              <a:buClrTx/>
              <a:defRPr>
                <a:latin typeface="+mj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j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j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BF6D60B6-2EEF-409B-9359-B4AE8D192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442493" y="6429400"/>
            <a:ext cx="2749507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t>‹nr.›</a:t>
            </a:fld>
            <a:endParaRPr lang="nl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176621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9509" y="274638"/>
            <a:ext cx="9902891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12192000" cy="36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11712000" y="3260834"/>
            <a:ext cx="480000" cy="3240000"/>
          </a:xfrm>
          <a:prstGeom prst="rect">
            <a:avLst/>
          </a:prstGeom>
          <a:solidFill>
            <a:srgbClr val="FF7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683" y="-27383"/>
            <a:ext cx="144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679509" y="1600205"/>
            <a:ext cx="9902891" cy="4525963"/>
          </a:xfrm>
        </p:spPr>
        <p:txBody>
          <a:bodyPr/>
          <a:lstStyle>
            <a:lvl1pPr>
              <a:buClrTx/>
              <a:defRPr>
                <a:latin typeface="+mj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j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j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3243621F-8D22-4EEA-8E6B-FE07AFC60E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442493" y="6429400"/>
            <a:ext cx="2749507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t>‹nr.›</a:t>
            </a:fld>
            <a:endParaRPr lang="nl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76381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9509" y="274638"/>
            <a:ext cx="9902891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12192000" cy="36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11712000" y="3260834"/>
            <a:ext cx="480000" cy="3240000"/>
          </a:xfrm>
          <a:prstGeom prst="rect">
            <a:avLst/>
          </a:prstGeom>
          <a:solidFill>
            <a:srgbClr val="BE0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683" y="-27383"/>
            <a:ext cx="144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679509" y="1600205"/>
            <a:ext cx="9902891" cy="4525963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9A05A5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4FD128D8-B75F-4C1D-984C-7A579129C5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442493" y="6429400"/>
            <a:ext cx="2749507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t>‹nr.›</a:t>
            </a:fld>
            <a:endParaRPr lang="nl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231515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9509" y="274638"/>
            <a:ext cx="9902891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12192000" cy="36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11712000" y="3260834"/>
            <a:ext cx="480000" cy="324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683" y="-27383"/>
            <a:ext cx="144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679509" y="1600205"/>
            <a:ext cx="9902891" cy="4525963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05B1906D-B818-42BA-8E20-2245CFC89B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442493" y="6429400"/>
            <a:ext cx="2749507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t>‹nr.›</a:t>
            </a:fld>
            <a:endParaRPr lang="nl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308436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9509" y="274638"/>
            <a:ext cx="9902891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12192000" cy="360000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11712000" y="3260834"/>
            <a:ext cx="48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683" y="-27383"/>
            <a:ext cx="144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679509" y="1600205"/>
            <a:ext cx="9902891" cy="4525963"/>
          </a:xfrm>
        </p:spPr>
        <p:txBody>
          <a:bodyPr/>
          <a:lstStyle>
            <a:lvl1pPr>
              <a:buClrTx/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2057349" indent="-228594">
              <a:buClr>
                <a:srgbClr val="BF18B3"/>
              </a:buClr>
              <a:buFont typeface="Arial" panose="020B0604020202020204" pitchFamily="34" charset="0"/>
              <a:buChar char="•"/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749393B0-8A85-48A2-9E13-A3EE3968C0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442493" y="6429400"/>
            <a:ext cx="2749507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t>‹nr.›</a:t>
            </a:fld>
            <a:endParaRPr lang="nl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850836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9509" y="274638"/>
            <a:ext cx="9902891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12192000" cy="360000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11712000" y="3260834"/>
            <a:ext cx="480000" cy="324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683" y="-27383"/>
            <a:ext cx="144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679509" y="1600205"/>
            <a:ext cx="9902891" cy="4525963"/>
          </a:xfrm>
        </p:spPr>
        <p:txBody>
          <a:bodyPr/>
          <a:lstStyle>
            <a:lvl1pPr>
              <a:buClrTx/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6261C328-FA45-47EC-8EF2-9E74CF4860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442493" y="6429400"/>
            <a:ext cx="2749507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t>‹nr.›</a:t>
            </a:fld>
            <a:endParaRPr lang="nl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021907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9509" y="274638"/>
            <a:ext cx="9902891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12192000" cy="360000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11712000" y="3260834"/>
            <a:ext cx="480000" cy="3240000"/>
          </a:xfrm>
          <a:prstGeom prst="rect">
            <a:avLst/>
          </a:prstGeom>
          <a:solidFill>
            <a:srgbClr val="FE8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683" y="-27383"/>
            <a:ext cx="144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679509" y="1600205"/>
            <a:ext cx="9902891" cy="4525963"/>
          </a:xfrm>
        </p:spPr>
        <p:txBody>
          <a:bodyPr/>
          <a:lstStyle>
            <a:lvl1pPr>
              <a:buClrTx/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70B81D0C-180F-4D0E-B7A6-107FAE204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442493" y="6429400"/>
            <a:ext cx="2749507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t>‹nr.›</a:t>
            </a:fld>
            <a:endParaRPr lang="nl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042523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98024"/>
            <a:ext cx="12192000" cy="36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4" name="Rechthoek 13"/>
          <p:cNvSpPr/>
          <p:nvPr userDrawn="1"/>
        </p:nvSpPr>
        <p:spPr>
          <a:xfrm>
            <a:off x="11712000" y="3260834"/>
            <a:ext cx="480000" cy="3240000"/>
          </a:xfrm>
          <a:prstGeom prst="rect">
            <a:avLst/>
          </a:prstGeom>
          <a:solidFill>
            <a:srgbClr val="FF7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9442493" y="6429400"/>
            <a:ext cx="2749507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t>‹nr.›</a:t>
            </a:fld>
            <a:endParaRPr lang="nl-BE">
              <a:solidFill>
                <a:prstClr val="white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683" y="-27383"/>
            <a:ext cx="1440000" cy="2708775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679509" y="274638"/>
            <a:ext cx="9902891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1679509" y="1600205"/>
            <a:ext cx="9902891" cy="4525963"/>
          </a:xfrm>
        </p:spPr>
        <p:txBody>
          <a:bodyPr/>
          <a:lstStyle>
            <a:lvl1pPr>
              <a:buClrTx/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73347398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/>
          <p:cNvSpPr/>
          <p:nvPr userDrawn="1"/>
        </p:nvSpPr>
        <p:spPr>
          <a:xfrm>
            <a:off x="0" y="6498024"/>
            <a:ext cx="12192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3" name="Rechthoek 12"/>
          <p:cNvSpPr/>
          <p:nvPr userDrawn="1"/>
        </p:nvSpPr>
        <p:spPr>
          <a:xfrm>
            <a:off x="11712043" y="3260834"/>
            <a:ext cx="480000" cy="3240000"/>
          </a:xfrm>
          <a:prstGeom prst="rect">
            <a:avLst/>
          </a:prstGeom>
          <a:solidFill>
            <a:srgbClr val="9A0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1" name="Tijdelijke aanduiding voor dianummer 7"/>
          <p:cNvSpPr txBox="1"/>
          <p:nvPr userDrawn="1"/>
        </p:nvSpPr>
        <p:spPr>
          <a:xfrm>
            <a:off x="9347200" y="6429400"/>
            <a:ext cx="2844800" cy="4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fld id="{189E3A5C-986B-47BE-8F96-3787467B82A8}" type="slidenum">
              <a:rPr lang="nl-BE" sz="1200" smtClean="0">
                <a:solidFill>
                  <a:prstClr val="white"/>
                </a:solidFill>
              </a:rPr>
              <a:pPr algn="r">
                <a:defRPr/>
              </a:pPr>
              <a:t>‹nr.›</a:t>
            </a:fld>
            <a:endParaRPr lang="nl-BE" sz="1200">
              <a:solidFill>
                <a:prstClr val="white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683" y="-27383"/>
            <a:ext cx="1440000" cy="2708775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679509" y="274638"/>
            <a:ext cx="9902891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679509" y="1600205"/>
            <a:ext cx="9902891" cy="4525963"/>
          </a:xfrm>
        </p:spPr>
        <p:txBody>
          <a:bodyPr/>
          <a:lstStyle>
            <a:lvl1pPr>
              <a:buClrTx/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71268898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verticaal lee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8524895" y="3190896"/>
            <a:ext cx="6858000" cy="476211"/>
          </a:xfrm>
          <a:prstGeom prst="rect">
            <a:avLst/>
          </a:prstGeom>
          <a:solidFill>
            <a:srgbClr val="FF8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9375789" y="-1980000"/>
            <a:ext cx="360000" cy="432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1640792" y="1276865"/>
            <a:ext cx="9941608" cy="4849300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Trebuchet MS" panose="020B0603020202020204" pitchFamily="34" charset="0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1640793" y="385341"/>
            <a:ext cx="9941607" cy="796908"/>
          </a:xfrm>
        </p:spPr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3200" b="1" kern="1200" cap="none" baseline="0" smtClean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7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9442493" y="6429400"/>
            <a:ext cx="2749507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t>‹nr.›</a:t>
            </a:fld>
            <a:endParaRPr lang="nl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2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="http://schemas.microsoft.com/office/powerpoint/2012/main"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verticaal lee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8524895" y="3190896"/>
            <a:ext cx="6858000" cy="476211"/>
          </a:xfrm>
          <a:prstGeom prst="rect">
            <a:avLst/>
          </a:prstGeom>
          <a:solidFill>
            <a:srgbClr val="FF8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9375789" y="-1980000"/>
            <a:ext cx="360000" cy="4320000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1640792" y="1276865"/>
            <a:ext cx="9941608" cy="4849300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Trebuchet MS" panose="020B0603020202020204" pitchFamily="34" charset="0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1640793" y="385341"/>
            <a:ext cx="9941607" cy="796908"/>
          </a:xfrm>
        </p:spPr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3200" b="1" kern="1200" cap="none" baseline="0" smtClean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9442493" y="6429400"/>
            <a:ext cx="2749507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t>‹nr.›</a:t>
            </a:fld>
            <a:endParaRPr lang="nl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4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="http://schemas.microsoft.com/office/powerpoint/2012/main"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9509" y="274638"/>
            <a:ext cx="9902891" cy="1143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12192000" cy="36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11712000" y="3260834"/>
            <a:ext cx="480000" cy="3240000"/>
          </a:xfrm>
          <a:prstGeom prst="rect">
            <a:avLst/>
          </a:prstGeom>
          <a:solidFill>
            <a:srgbClr val="FF7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683" y="-27383"/>
            <a:ext cx="144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679509" y="1600205"/>
            <a:ext cx="9902891" cy="4525963"/>
          </a:xfrm>
        </p:spPr>
        <p:txBody>
          <a:bodyPr/>
          <a:lstStyle>
            <a:lvl1pPr>
              <a:buClrTx/>
              <a:defRPr>
                <a:latin typeface="+mj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j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j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3243621F-8D22-4EEA-8E6B-FE07AFC60E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442493" y="6429400"/>
            <a:ext cx="2749507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t>‹nr.›</a:t>
            </a:fld>
            <a:endParaRPr lang="nl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166172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verticaal leeg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8524895" y="3190896"/>
            <a:ext cx="6858000" cy="476211"/>
          </a:xfrm>
          <a:prstGeom prst="rect">
            <a:avLst/>
          </a:prstGeom>
          <a:solidFill>
            <a:srgbClr val="FF8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9375789" y="-1980000"/>
            <a:ext cx="360000" cy="432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1640792" y="1276865"/>
            <a:ext cx="9941608" cy="4849300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Trebuchet MS" panose="020B0603020202020204" pitchFamily="34" charset="0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1640793" y="385341"/>
            <a:ext cx="9941607" cy="796908"/>
          </a:xfrm>
        </p:spPr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3200" b="1" kern="1200" cap="none" baseline="0" smtClean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9442493" y="6429400"/>
            <a:ext cx="2749507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t>‹nr.›</a:t>
            </a:fld>
            <a:endParaRPr lang="nl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9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="http://schemas.microsoft.com/office/powerpoint/2012/main"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4693" y="-27377"/>
            <a:ext cx="2880000" cy="347441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63084" y="4406905"/>
            <a:ext cx="10363200" cy="1362075"/>
          </a:xfrm>
        </p:spPr>
        <p:txBody>
          <a:bodyPr anchor="t"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2000" b="1" kern="1200" cap="none" baseline="0" smtClean="0">
                <a:solidFill>
                  <a:srgbClr val="00BECB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  <a:solidFill>
            <a:srgbClr val="30BDC7"/>
          </a:solidFill>
        </p:spPr>
        <p:txBody>
          <a:bodyPr anchor="b">
            <a:normAutofit/>
          </a:bodyPr>
          <a:lstStyle>
            <a:lvl1pPr marL="0" indent="0" algn="l" defTabSz="914377" rtl="0" eaLnBrk="1" latinLnBrk="0" hangingPunct="1">
              <a:spcBef>
                <a:spcPct val="0"/>
              </a:spcBef>
              <a:buNone/>
              <a:defRPr kumimoji="0" lang="nl-NL" sz="3200" b="1" kern="1200" cap="none" baseline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4230904952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3200" b="1" kern="1200" cap="none" baseline="0" smtClean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640792" y="1600205"/>
            <a:ext cx="4546363" cy="4525963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rgbClr val="BF18B3"/>
                </a:solidFill>
              </a:defRPr>
            </a:lvl2pPr>
            <a:lvl3pPr>
              <a:defRPr sz="2000">
                <a:solidFill>
                  <a:srgbClr val="FF8414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483410" y="1600205"/>
            <a:ext cx="5098991" cy="4525963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rgbClr val="BF18B3"/>
                </a:solidFill>
              </a:defRPr>
            </a:lvl2pPr>
            <a:lvl3pPr>
              <a:defRPr sz="2000">
                <a:solidFill>
                  <a:srgbClr val="FF8414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9" name="Rechthoek 8"/>
          <p:cNvSpPr/>
          <p:nvPr userDrawn="1"/>
        </p:nvSpPr>
        <p:spPr>
          <a:xfrm>
            <a:off x="0" y="6498024"/>
            <a:ext cx="12192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0" name="Rechthoek 9"/>
          <p:cNvSpPr/>
          <p:nvPr userDrawn="1"/>
        </p:nvSpPr>
        <p:spPr>
          <a:xfrm>
            <a:off x="11712043" y="3260834"/>
            <a:ext cx="480000" cy="3240000"/>
          </a:xfrm>
          <a:prstGeom prst="rect">
            <a:avLst/>
          </a:prstGeom>
          <a:solidFill>
            <a:srgbClr val="FF7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885439"/>
      </p:ext>
    </p:extLst>
  </p:cSld>
  <p:clrMapOvr>
    <a:masterClrMapping/>
  </p:clrMapOvr>
  <p:transition/>
  <p:hf hdr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405715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01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5051990"/>
            <a:ext cx="12192000" cy="608174"/>
          </a:xfrm>
          <a:solidFill>
            <a:srgbClr val="FF8414"/>
          </a:solidFill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nl-BE" sz="2400" b="1" kern="1200" cap="all" baseline="0" smtClean="0">
                <a:solidFill>
                  <a:srgbClr val="53534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" y="5660164"/>
            <a:ext cx="8210747" cy="1206630"/>
          </a:xfrm>
          <a:solidFill>
            <a:srgbClr val="999D00"/>
          </a:solidFill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9143" y="5842421"/>
            <a:ext cx="2816256" cy="8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69945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02">
    <p:bg>
      <p:bgPr>
        <a:blipFill dpi="0" rotWithShape="1">
          <a:blip r:embed="rId2">
            <a:lum/>
          </a:blip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1" y="5043758"/>
            <a:ext cx="12192001" cy="608174"/>
          </a:xfrm>
          <a:solidFill>
            <a:srgbClr val="00BECB"/>
          </a:solidFill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nl-BE" sz="2400" b="1" kern="1200" cap="all" baseline="0" smtClean="0">
                <a:solidFill>
                  <a:srgbClr val="53534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" y="5651932"/>
            <a:ext cx="8210747" cy="1206630"/>
          </a:xfrm>
          <a:solidFill>
            <a:srgbClr val="999D00"/>
          </a:solidFill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9143" y="5842421"/>
            <a:ext cx="2816256" cy="8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18995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03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5035513"/>
            <a:ext cx="12192000" cy="608174"/>
          </a:xfrm>
          <a:solidFill>
            <a:srgbClr val="FF8414"/>
          </a:solidFill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nl-BE" sz="2400" b="1" kern="1200" cap="all" baseline="0" smtClean="0">
                <a:solidFill>
                  <a:srgbClr val="53534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" y="5643687"/>
            <a:ext cx="8210747" cy="1206630"/>
          </a:xfrm>
          <a:solidFill>
            <a:srgbClr val="00BECB"/>
          </a:solidFill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9143" y="5842421"/>
            <a:ext cx="2816256" cy="8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11107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04">
    <p:bg>
      <p:bgPr>
        <a:blipFill dpi="0" rotWithShape="1">
          <a:blip r:embed="rId2">
            <a:lum/>
          </a:blip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5035520"/>
            <a:ext cx="12192000" cy="608174"/>
          </a:xfrm>
          <a:solidFill>
            <a:srgbClr val="FF8414"/>
          </a:solidFill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nl-BE" sz="2400" b="1" kern="1200" cap="all" baseline="0" smtClean="0">
                <a:solidFill>
                  <a:srgbClr val="53534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" y="5643694"/>
            <a:ext cx="8210747" cy="1206630"/>
          </a:xfrm>
          <a:solidFill>
            <a:srgbClr val="BF18B3"/>
          </a:solidFill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9143" y="5842421"/>
            <a:ext cx="2816256" cy="8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061499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egin: gsm?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 userDrawn="1"/>
        </p:nvSpPr>
        <p:spPr>
          <a:xfrm>
            <a:off x="970845" y="279401"/>
            <a:ext cx="10814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nl-BE" sz="4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Staat jouw gsm al op trillen?</a:t>
            </a:r>
          </a:p>
        </p:txBody>
      </p:sp>
      <p:sp>
        <p:nvSpPr>
          <p:cNvPr id="7" name="Rechthoek 6"/>
          <p:cNvSpPr/>
          <p:nvPr userDrawn="1"/>
        </p:nvSpPr>
        <p:spPr>
          <a:xfrm rot="5400000">
            <a:off x="2313234" y="4515874"/>
            <a:ext cx="364252" cy="4320000"/>
          </a:xfrm>
          <a:prstGeom prst="rect">
            <a:avLst/>
          </a:prstGeom>
          <a:solidFill>
            <a:srgbClr val="99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8" name="Rechthoek 7"/>
          <p:cNvSpPr/>
          <p:nvPr userDrawn="1"/>
        </p:nvSpPr>
        <p:spPr>
          <a:xfrm rot="5400000">
            <a:off x="-3260000" y="3194015"/>
            <a:ext cx="6951373" cy="431371"/>
          </a:xfrm>
          <a:prstGeom prst="rect">
            <a:avLst/>
          </a:prstGeom>
          <a:solidFill>
            <a:srgbClr val="FF8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2000" y="4535246"/>
            <a:ext cx="2880000" cy="2341623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0132" y="2180948"/>
            <a:ext cx="2754489" cy="206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755632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auz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-3190895" y="3190895"/>
            <a:ext cx="6858000" cy="476211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2456212" y="4518000"/>
            <a:ext cx="360000" cy="432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5" name="Rechthoek 4"/>
          <p:cNvSpPr/>
          <p:nvPr userDrawn="1"/>
        </p:nvSpPr>
        <p:spPr>
          <a:xfrm rot="16200000" flipH="1" flipV="1">
            <a:off x="3559072" y="-976238"/>
            <a:ext cx="2027934" cy="6748676"/>
          </a:xfrm>
          <a:prstGeom prst="rect">
            <a:avLst/>
          </a:prstGeom>
          <a:solidFill>
            <a:srgbClr val="00B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2" name="Tekstvak 1"/>
          <p:cNvSpPr txBox="1"/>
          <p:nvPr userDrawn="1"/>
        </p:nvSpPr>
        <p:spPr>
          <a:xfrm>
            <a:off x="2156177" y="1674824"/>
            <a:ext cx="5791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800" b="1"/>
              <a:t>PAUZE</a:t>
            </a:r>
          </a:p>
        </p:txBody>
      </p:sp>
    </p:spTree>
    <p:extLst>
      <p:ext uri="{BB962C8B-B14F-4D97-AF65-F5344CB8AC3E}">
        <p14:creationId xmlns:p14="http://schemas.microsoft.com/office/powerpoint/2010/main" val="382966033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9509" y="274638"/>
            <a:ext cx="9902891" cy="1143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12192000" cy="36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11712000" y="3260834"/>
            <a:ext cx="480000" cy="3240000"/>
          </a:xfrm>
          <a:prstGeom prst="rect">
            <a:avLst/>
          </a:prstGeom>
          <a:solidFill>
            <a:srgbClr val="BE0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683" y="-27383"/>
            <a:ext cx="144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679509" y="1600205"/>
            <a:ext cx="9902891" cy="4525963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9A05A5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4FD128D8-B75F-4C1D-984C-7A579129C5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442493" y="6429400"/>
            <a:ext cx="2749507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t>‹nr.›</a:t>
            </a:fld>
            <a:endParaRPr lang="nl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099792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auz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-3190895" y="3190895"/>
            <a:ext cx="6858000" cy="476211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2456212" y="4518000"/>
            <a:ext cx="360000" cy="432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grpSp>
        <p:nvGrpSpPr>
          <p:cNvPr id="6" name="Groep 5"/>
          <p:cNvGrpSpPr/>
          <p:nvPr userDrawn="1"/>
        </p:nvGrpSpPr>
        <p:grpSpPr>
          <a:xfrm>
            <a:off x="1221278" y="4169667"/>
            <a:ext cx="6748677" cy="2027934"/>
            <a:chOff x="899025" y="1384133"/>
            <a:chExt cx="5061508" cy="2027934"/>
          </a:xfrm>
        </p:grpSpPr>
        <p:sp>
          <p:nvSpPr>
            <p:cNvPr id="5" name="Rechthoek 4"/>
            <p:cNvSpPr/>
            <p:nvPr userDrawn="1"/>
          </p:nvSpPr>
          <p:spPr>
            <a:xfrm rot="16200000" flipH="1" flipV="1">
              <a:off x="2415812" y="-132654"/>
              <a:ext cx="2027934" cy="5061507"/>
            </a:xfrm>
            <a:prstGeom prst="rect">
              <a:avLst/>
            </a:prstGeom>
            <a:solidFill>
              <a:srgbClr val="00BE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800">
                <a:solidFill>
                  <a:prstClr val="white"/>
                </a:solidFill>
              </a:endParaRPr>
            </a:p>
          </p:txBody>
        </p:sp>
        <p:sp>
          <p:nvSpPr>
            <p:cNvPr id="2" name="Tekstvak 1"/>
            <p:cNvSpPr txBox="1"/>
            <p:nvPr userDrawn="1"/>
          </p:nvSpPr>
          <p:spPr>
            <a:xfrm>
              <a:off x="1617133" y="1674824"/>
              <a:ext cx="43434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8800" b="1"/>
                <a:t>PAUZE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6448137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Lunch">
    <p:bg>
      <p:bgPr>
        <a:blipFill dpi="0" rotWithShape="1">
          <a:blip r:embed="rId2">
            <a:lum/>
          </a:blip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-3190895" y="3190895"/>
            <a:ext cx="6858000" cy="476211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2456212" y="4518000"/>
            <a:ext cx="360000" cy="432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5" name="Rechthoek 4"/>
          <p:cNvSpPr/>
          <p:nvPr userDrawn="1"/>
        </p:nvSpPr>
        <p:spPr>
          <a:xfrm rot="16200000" flipH="1" flipV="1">
            <a:off x="5636230" y="-1069371"/>
            <a:ext cx="2027934" cy="6748676"/>
          </a:xfrm>
          <a:prstGeom prst="rect">
            <a:avLst/>
          </a:prstGeom>
          <a:solidFill>
            <a:srgbClr val="00B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2" name="Tekstvak 1"/>
          <p:cNvSpPr txBox="1"/>
          <p:nvPr userDrawn="1"/>
        </p:nvSpPr>
        <p:spPr>
          <a:xfrm>
            <a:off x="4109159" y="1581691"/>
            <a:ext cx="5791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800" b="1"/>
              <a:t>LUNCH</a:t>
            </a:r>
          </a:p>
        </p:txBody>
      </p:sp>
    </p:spTree>
    <p:extLst>
      <p:ext uri="{BB962C8B-B14F-4D97-AF65-F5344CB8AC3E}">
        <p14:creationId xmlns:p14="http://schemas.microsoft.com/office/powerpoint/2010/main" val="434737819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ociale media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-3190895" y="3190895"/>
            <a:ext cx="6858000" cy="476211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2456211" y="4518000"/>
            <a:ext cx="360000" cy="432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grpSp>
        <p:nvGrpSpPr>
          <p:cNvPr id="2" name="Groep 1"/>
          <p:cNvGrpSpPr/>
          <p:nvPr userDrawn="1"/>
        </p:nvGrpSpPr>
        <p:grpSpPr>
          <a:xfrm>
            <a:off x="823785" y="953731"/>
            <a:ext cx="8754076" cy="4169091"/>
            <a:chOff x="733248" y="161338"/>
            <a:chExt cx="8183869" cy="6287622"/>
          </a:xfrm>
        </p:grpSpPr>
        <p:pic>
          <p:nvPicPr>
            <p:cNvPr id="5" name="Tijdelijke aanduiding voor inhoud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99232" y="2406508"/>
              <a:ext cx="1009917" cy="819291"/>
            </a:xfrm>
            <a:prstGeom prst="rect">
              <a:avLst/>
            </a:prstGeom>
          </p:spPr>
        </p:pic>
        <p:pic>
          <p:nvPicPr>
            <p:cNvPr id="6" name="Afbeelding 5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36395" y="161338"/>
              <a:ext cx="972754" cy="972754"/>
            </a:xfrm>
            <a:prstGeom prst="rect">
              <a:avLst/>
            </a:prstGeom>
          </p:spPr>
        </p:pic>
        <p:sp>
          <p:nvSpPr>
            <p:cNvPr id="8" name="Rechthoek 7"/>
            <p:cNvSpPr/>
            <p:nvPr userDrawn="1"/>
          </p:nvSpPr>
          <p:spPr>
            <a:xfrm>
              <a:off x="1573982" y="3399165"/>
              <a:ext cx="6502400" cy="93163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nl-BE" sz="1707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5" action="ppaction://hlinkfile"/>
                </a:rPr>
                <a:t>twitter.com/KathOndVla</a:t>
              </a:r>
              <a:endParaRPr lang="nl-BE" sz="1707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nl-BE" sz="1707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6" action="ppaction://hlinkfile"/>
                </a:rPr>
                <a:t>twitter.com/BoeveLieven</a:t>
              </a:r>
              <a:endParaRPr lang="nl-BE" sz="1707">
                <a:latin typeface="Trebuchet MS" panose="020B0603020202020204" pitchFamily="34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>
            <a:xfrm>
              <a:off x="2847745" y="1246535"/>
              <a:ext cx="3745275" cy="5354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nl-BE" sz="1707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7" action="ppaction://hlinkfile"/>
                </a:rPr>
                <a:t>fb.com/KatholiekOnderwijsVlaanderen</a:t>
              </a:r>
              <a:endParaRPr lang="nl-BE" sz="1707">
                <a:latin typeface="Trebuchet MS" panose="020B0603020202020204" pitchFamily="34" charset="0"/>
              </a:endParaRPr>
            </a:p>
          </p:txBody>
        </p:sp>
        <p:pic>
          <p:nvPicPr>
            <p:cNvPr id="10" name="Picture 2" descr="Afbeeldingsresultaat voor linkedin">
              <a:extLst>
                <a:ext uri="{FF2B5EF4-FFF2-40B4-BE49-F238E27FC236}">
                  <a16:creationId xmlns:a16="http://schemas.microsoft.com/office/drawing/2014/main" id="{B9DCD81A-82A1-42D2-8390-70B91B63EDC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4025365" y="4497138"/>
              <a:ext cx="1394813" cy="1394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8A6E0076-844B-4A37-9AEE-9DCE3488E361}"/>
                </a:ext>
              </a:extLst>
            </p:cNvPr>
            <p:cNvSpPr/>
            <p:nvPr userDrawn="1"/>
          </p:nvSpPr>
          <p:spPr>
            <a:xfrm>
              <a:off x="733248" y="5891951"/>
              <a:ext cx="8183869" cy="5570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BE" sz="1800" u="sng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hlinkClick r:id="rId9"/>
                </a:rPr>
                <a:t>www.linkedin.com/company/katholiekonderwijsvlaanderen</a:t>
              </a:r>
              <a:r>
                <a:rPr lang="nl-BE" sz="1707">
                  <a:latin typeface="Trebuchet MS" panose="020B0603020202020204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782245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Eind: vragen?">
    <p:bg>
      <p:bgPr>
        <a:blipFill dpi="0" rotWithShape="1">
          <a:blip r:embed="rId2">
            <a:lum/>
          </a:blip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 userDrawn="1"/>
        </p:nvSpPr>
        <p:spPr>
          <a:xfrm>
            <a:off x="4575032" y="1560218"/>
            <a:ext cx="66687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nl-BE" sz="8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VRAGEN?</a:t>
            </a:r>
          </a:p>
        </p:txBody>
      </p:sp>
      <p:sp>
        <p:nvSpPr>
          <p:cNvPr id="7" name="Rechthoek 6"/>
          <p:cNvSpPr/>
          <p:nvPr userDrawn="1"/>
        </p:nvSpPr>
        <p:spPr>
          <a:xfrm rot="5400000">
            <a:off x="2313234" y="4515874"/>
            <a:ext cx="364252" cy="432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8" name="Rechthoek 7"/>
          <p:cNvSpPr/>
          <p:nvPr userDrawn="1"/>
        </p:nvSpPr>
        <p:spPr>
          <a:xfrm rot="5400000">
            <a:off x="-3260000" y="3194015"/>
            <a:ext cx="6951373" cy="431371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2000" y="4535246"/>
            <a:ext cx="2880000" cy="234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93889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angepaste indeling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42A18D-CD54-404A-A9A3-02E2BCD9B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232FAB5-9592-1844-9095-8B8B9210FD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EA84-BF43-F84F-8306-4C80EA28C90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37298078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eldia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ndertitel 2">
            <a:extLst>
              <a:ext uri="{FF2B5EF4-FFF2-40B4-BE49-F238E27FC236}">
                <a16:creationId xmlns:a16="http://schemas.microsoft.com/office/drawing/2014/main" id="{65550227-3B69-4ED6-B2B7-782A18AF07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2964" y="3233576"/>
            <a:ext cx="7476225" cy="120663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A40482B-BC27-4DC4-A82C-081E98EE5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2964" y="1801513"/>
            <a:ext cx="7476225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1140" y="433611"/>
            <a:ext cx="2495578" cy="99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573846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6498024"/>
            <a:ext cx="12192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11712000" y="3260834"/>
            <a:ext cx="480000" cy="324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683" y="-27383"/>
            <a:ext cx="1440000" cy="2708775"/>
          </a:xfrm>
          <a:prstGeom prst="rect">
            <a:avLst/>
          </a:prstGeom>
        </p:spPr>
      </p:pic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23DEA054-35B1-4B17-AFDE-73B15A4BAB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442493" y="6429400"/>
            <a:ext cx="2749507" cy="4286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t>‹nr.›</a:t>
            </a:fld>
            <a:endParaRPr lang="nl-BE">
              <a:solidFill>
                <a:prstClr val="white"/>
              </a:solidFill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679509" y="274638"/>
            <a:ext cx="9902892" cy="1143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1679509" y="1600205"/>
            <a:ext cx="9902891" cy="4525963"/>
          </a:xfrm>
        </p:spPr>
        <p:txBody>
          <a:bodyPr/>
          <a:lstStyle>
            <a:lvl1pPr>
              <a:buClrTx/>
              <a:defRPr>
                <a:latin typeface="+mj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j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j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66217379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6498024"/>
            <a:ext cx="12192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11712000" y="3260834"/>
            <a:ext cx="480000" cy="3240000"/>
          </a:xfrm>
          <a:prstGeom prst="rect">
            <a:avLst/>
          </a:prstGeom>
          <a:solidFill>
            <a:srgbClr val="FF7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683" y="-27383"/>
            <a:ext cx="1440000" cy="2708775"/>
          </a:xfrm>
          <a:prstGeom prst="rect">
            <a:avLst/>
          </a:prstGeom>
        </p:spPr>
      </p:pic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BF6C4908-1347-4984-89BB-4E5C76D3B4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442493" y="6429400"/>
            <a:ext cx="2749507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t>‹nr.›</a:t>
            </a:fld>
            <a:endParaRPr lang="nl-BE">
              <a:solidFill>
                <a:prstClr val="white"/>
              </a:solidFill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679509" y="274638"/>
            <a:ext cx="9902892" cy="1143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1679509" y="1600205"/>
            <a:ext cx="9902891" cy="4525963"/>
          </a:xfrm>
        </p:spPr>
        <p:txBody>
          <a:bodyPr/>
          <a:lstStyle>
            <a:lvl1pPr>
              <a:buClrTx/>
              <a:defRPr>
                <a:latin typeface="+mj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j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j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72206288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9509" y="274638"/>
            <a:ext cx="9902892" cy="1143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12192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11712000" y="3260834"/>
            <a:ext cx="480000" cy="3240000"/>
          </a:xfrm>
          <a:prstGeom prst="rect">
            <a:avLst/>
          </a:prstGeom>
          <a:solidFill>
            <a:srgbClr val="BE0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683" y="-27383"/>
            <a:ext cx="144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679509" y="1600205"/>
            <a:ext cx="9902891" cy="4525963"/>
          </a:xfrm>
        </p:spPr>
        <p:txBody>
          <a:bodyPr/>
          <a:lstStyle>
            <a:lvl1pPr>
              <a:buClrTx/>
              <a:defRPr>
                <a:latin typeface="+mj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j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j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BF6D60B6-2EEF-409B-9359-B4AE8D192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442493" y="6429400"/>
            <a:ext cx="2749507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t>‹nr.›</a:t>
            </a:fld>
            <a:endParaRPr lang="nl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793179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9509" y="274638"/>
            <a:ext cx="9902891" cy="1143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12192000" cy="36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11712000" y="3260834"/>
            <a:ext cx="480000" cy="3240000"/>
          </a:xfrm>
          <a:prstGeom prst="rect">
            <a:avLst/>
          </a:prstGeom>
          <a:solidFill>
            <a:srgbClr val="FF7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683" y="-27383"/>
            <a:ext cx="144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679509" y="1600205"/>
            <a:ext cx="9902891" cy="4525963"/>
          </a:xfrm>
        </p:spPr>
        <p:txBody>
          <a:bodyPr/>
          <a:lstStyle>
            <a:lvl1pPr>
              <a:buClrTx/>
              <a:defRPr>
                <a:latin typeface="+mj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j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j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3243621F-8D22-4EEA-8E6B-FE07AFC60E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442493" y="6429400"/>
            <a:ext cx="2749507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t>‹nr.›</a:t>
            </a:fld>
            <a:endParaRPr lang="nl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07129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9509" y="274638"/>
            <a:ext cx="9902891" cy="1143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12192000" cy="36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11712000" y="3260834"/>
            <a:ext cx="480000" cy="324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683" y="-27383"/>
            <a:ext cx="144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679509" y="1600205"/>
            <a:ext cx="9902891" cy="4525963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05B1906D-B818-42BA-8E20-2245CFC89B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442493" y="6429400"/>
            <a:ext cx="2749507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t>‹nr.›</a:t>
            </a:fld>
            <a:endParaRPr lang="nl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443138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9509" y="274638"/>
            <a:ext cx="9902891" cy="1143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12192000" cy="36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11712000" y="3260834"/>
            <a:ext cx="480000" cy="3240000"/>
          </a:xfrm>
          <a:prstGeom prst="rect">
            <a:avLst/>
          </a:prstGeom>
          <a:solidFill>
            <a:srgbClr val="BE0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683" y="-27383"/>
            <a:ext cx="144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679509" y="1600205"/>
            <a:ext cx="9902891" cy="4525963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9A05A5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4FD128D8-B75F-4C1D-984C-7A579129C5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442493" y="6429400"/>
            <a:ext cx="2749507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t>‹nr.›</a:t>
            </a:fld>
            <a:endParaRPr lang="nl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3350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9509" y="274638"/>
            <a:ext cx="9902891" cy="1143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12192000" cy="36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11712000" y="3260834"/>
            <a:ext cx="480000" cy="324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683" y="-27383"/>
            <a:ext cx="144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679509" y="1600205"/>
            <a:ext cx="9902891" cy="4525963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05B1906D-B818-42BA-8E20-2245CFC89B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442493" y="6429400"/>
            <a:ext cx="2749507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t>‹nr.›</a:t>
            </a:fld>
            <a:endParaRPr lang="nl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483828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9509" y="274638"/>
            <a:ext cx="9902891" cy="1143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12192000" cy="360000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11712000" y="3260834"/>
            <a:ext cx="48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683" y="-27383"/>
            <a:ext cx="144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679509" y="1600205"/>
            <a:ext cx="9902891" cy="4525963"/>
          </a:xfrm>
        </p:spPr>
        <p:txBody>
          <a:bodyPr/>
          <a:lstStyle>
            <a:lvl1pPr>
              <a:buClrTx/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2057349" indent="-228594">
              <a:buClr>
                <a:srgbClr val="BF18B3"/>
              </a:buClr>
              <a:buFont typeface="Arial" panose="020B0604020202020204" pitchFamily="34" charset="0"/>
              <a:buChar char="•"/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749393B0-8A85-48A2-9E13-A3EE3968C0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442493" y="6429400"/>
            <a:ext cx="2749507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t>‹nr.›</a:t>
            </a:fld>
            <a:endParaRPr lang="nl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787889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9509" y="274638"/>
            <a:ext cx="9902891" cy="1143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12192000" cy="360000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11712000" y="3260834"/>
            <a:ext cx="480000" cy="324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683" y="-27383"/>
            <a:ext cx="144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679509" y="1600205"/>
            <a:ext cx="9902891" cy="4525963"/>
          </a:xfrm>
        </p:spPr>
        <p:txBody>
          <a:bodyPr/>
          <a:lstStyle>
            <a:lvl1pPr>
              <a:buClrTx/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6261C328-FA45-47EC-8EF2-9E74CF4860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442493" y="6429400"/>
            <a:ext cx="2749507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t>‹nr.›</a:t>
            </a:fld>
            <a:endParaRPr lang="nl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310307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9509" y="274638"/>
            <a:ext cx="9902891" cy="1143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12192000" cy="360000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11712000" y="3260834"/>
            <a:ext cx="480000" cy="3240000"/>
          </a:xfrm>
          <a:prstGeom prst="rect">
            <a:avLst/>
          </a:prstGeom>
          <a:solidFill>
            <a:srgbClr val="FE8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683" y="-27383"/>
            <a:ext cx="144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679509" y="1600205"/>
            <a:ext cx="9902891" cy="4525963"/>
          </a:xfrm>
        </p:spPr>
        <p:txBody>
          <a:bodyPr/>
          <a:lstStyle>
            <a:lvl1pPr>
              <a:buClrTx/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70B81D0C-180F-4D0E-B7A6-107FAE204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442493" y="6429400"/>
            <a:ext cx="2749507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t>‹nr.›</a:t>
            </a:fld>
            <a:endParaRPr lang="nl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191190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98024"/>
            <a:ext cx="12192000" cy="36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4" name="Rechthoek 13"/>
          <p:cNvSpPr/>
          <p:nvPr userDrawn="1"/>
        </p:nvSpPr>
        <p:spPr>
          <a:xfrm>
            <a:off x="11712000" y="3260834"/>
            <a:ext cx="480000" cy="3240000"/>
          </a:xfrm>
          <a:prstGeom prst="rect">
            <a:avLst/>
          </a:prstGeom>
          <a:solidFill>
            <a:srgbClr val="FF7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9442493" y="6429400"/>
            <a:ext cx="2749507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t>‹nr.›</a:t>
            </a:fld>
            <a:endParaRPr lang="nl-BE">
              <a:solidFill>
                <a:prstClr val="white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683" y="-27383"/>
            <a:ext cx="1440000" cy="2708775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679509" y="274638"/>
            <a:ext cx="9902891" cy="1143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1679509" y="1600205"/>
            <a:ext cx="9902891" cy="4525963"/>
          </a:xfrm>
        </p:spPr>
        <p:txBody>
          <a:bodyPr/>
          <a:lstStyle>
            <a:lvl1pPr>
              <a:buClrTx/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68733173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/>
          <p:cNvSpPr/>
          <p:nvPr userDrawn="1"/>
        </p:nvSpPr>
        <p:spPr>
          <a:xfrm>
            <a:off x="0" y="6498024"/>
            <a:ext cx="12192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3" name="Rechthoek 12"/>
          <p:cNvSpPr/>
          <p:nvPr userDrawn="1"/>
        </p:nvSpPr>
        <p:spPr>
          <a:xfrm>
            <a:off x="11712043" y="3260834"/>
            <a:ext cx="480000" cy="3240000"/>
          </a:xfrm>
          <a:prstGeom prst="rect">
            <a:avLst/>
          </a:prstGeom>
          <a:solidFill>
            <a:srgbClr val="9A0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1" name="Tijdelijke aanduiding voor dianummer 7"/>
          <p:cNvSpPr txBox="1"/>
          <p:nvPr userDrawn="1"/>
        </p:nvSpPr>
        <p:spPr>
          <a:xfrm>
            <a:off x="9347200" y="6429400"/>
            <a:ext cx="2844800" cy="4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fld id="{189E3A5C-986B-47BE-8F96-3787467B82A8}" type="slidenum">
              <a:rPr lang="nl-BE" sz="1200" smtClean="0">
                <a:solidFill>
                  <a:prstClr val="white"/>
                </a:solidFill>
              </a:rPr>
              <a:pPr algn="r">
                <a:defRPr/>
              </a:pPr>
              <a:t>‹nr.›</a:t>
            </a:fld>
            <a:endParaRPr lang="nl-BE" sz="1200">
              <a:solidFill>
                <a:prstClr val="white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683" y="-27383"/>
            <a:ext cx="1440000" cy="2708775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679509" y="274638"/>
            <a:ext cx="9902891" cy="1143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679509" y="1600205"/>
            <a:ext cx="9902891" cy="4525963"/>
          </a:xfrm>
        </p:spPr>
        <p:txBody>
          <a:bodyPr/>
          <a:lstStyle>
            <a:lvl1pPr>
              <a:buClrTx/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01852039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verticaal lee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8524895" y="3190896"/>
            <a:ext cx="6858000" cy="476211"/>
          </a:xfrm>
          <a:prstGeom prst="rect">
            <a:avLst/>
          </a:prstGeom>
          <a:solidFill>
            <a:srgbClr val="FF8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9375789" y="-1980000"/>
            <a:ext cx="360000" cy="432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1640792" y="1276865"/>
            <a:ext cx="9941608" cy="4849300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Trebuchet MS" panose="020B0603020202020204" pitchFamily="34" charset="0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1640793" y="385341"/>
            <a:ext cx="9941607" cy="796908"/>
          </a:xfrm>
        </p:spPr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3200" b="1" kern="1200" cap="none" baseline="0" smtClean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7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9442493" y="6429400"/>
            <a:ext cx="2749507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t>‹nr.›</a:t>
            </a:fld>
            <a:endParaRPr lang="nl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77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="http://schemas.microsoft.com/office/powerpoint/2012/main" xmlns="">
      <p:transition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verticaal lee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8524895" y="3190896"/>
            <a:ext cx="6858000" cy="476211"/>
          </a:xfrm>
          <a:prstGeom prst="rect">
            <a:avLst/>
          </a:prstGeom>
          <a:solidFill>
            <a:srgbClr val="FF8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9375789" y="-1980000"/>
            <a:ext cx="360000" cy="4320000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1640792" y="1276865"/>
            <a:ext cx="9941608" cy="4849300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Trebuchet MS" panose="020B0603020202020204" pitchFamily="34" charset="0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1640793" y="385341"/>
            <a:ext cx="9941607" cy="796908"/>
          </a:xfrm>
        </p:spPr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3200" b="1" kern="1200" cap="none" baseline="0" smtClean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9442493" y="6429400"/>
            <a:ext cx="2749507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t>‹nr.›</a:t>
            </a:fld>
            <a:endParaRPr lang="nl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56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="http://schemas.microsoft.com/office/powerpoint/2012/main" xmlns="">
      <p:transition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verticaal leeg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8524895" y="3190896"/>
            <a:ext cx="6858000" cy="476211"/>
          </a:xfrm>
          <a:prstGeom prst="rect">
            <a:avLst/>
          </a:prstGeom>
          <a:solidFill>
            <a:srgbClr val="FF8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9375789" y="-1980000"/>
            <a:ext cx="360000" cy="432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1640792" y="1276865"/>
            <a:ext cx="9941608" cy="4849300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Trebuchet MS" panose="020B0603020202020204" pitchFamily="34" charset="0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1640793" y="385341"/>
            <a:ext cx="9941607" cy="796908"/>
          </a:xfrm>
        </p:spPr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3200" b="1" kern="1200" cap="none" baseline="0" smtClean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9442493" y="6429400"/>
            <a:ext cx="2749507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t>‹nr.›</a:t>
            </a:fld>
            <a:endParaRPr lang="nl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30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="http://schemas.microsoft.com/office/powerpoint/2012/main"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9509" y="274638"/>
            <a:ext cx="9902891" cy="1143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12192000" cy="360000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11712000" y="3260834"/>
            <a:ext cx="48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683" y="-27383"/>
            <a:ext cx="144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679509" y="1600205"/>
            <a:ext cx="9902891" cy="4525963"/>
          </a:xfrm>
        </p:spPr>
        <p:txBody>
          <a:bodyPr/>
          <a:lstStyle>
            <a:lvl1pPr>
              <a:buClrTx/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2057349" indent="-228594">
              <a:buClr>
                <a:srgbClr val="BF18B3"/>
              </a:buClr>
              <a:buFont typeface="Arial" panose="020B0604020202020204" pitchFamily="34" charset="0"/>
              <a:buChar char="•"/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749393B0-8A85-48A2-9E13-A3EE3968C0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442493" y="6429400"/>
            <a:ext cx="2749507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t>‹nr.›</a:t>
            </a:fld>
            <a:endParaRPr lang="nl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91778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4693" y="-27377"/>
            <a:ext cx="2880000" cy="347441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63084" y="4406905"/>
            <a:ext cx="10363200" cy="1362075"/>
          </a:xfrm>
        </p:spPr>
        <p:txBody>
          <a:bodyPr anchor="t"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2000" b="1" kern="1200" cap="none" baseline="0" smtClean="0">
                <a:solidFill>
                  <a:srgbClr val="00BECB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  <a:solidFill>
            <a:srgbClr val="30BDC7"/>
          </a:solidFill>
        </p:spPr>
        <p:txBody>
          <a:bodyPr anchor="b">
            <a:normAutofit/>
          </a:bodyPr>
          <a:lstStyle>
            <a:lvl1pPr marL="0" indent="0" algn="l" defTabSz="914377" rtl="0" eaLnBrk="1" latinLnBrk="0" hangingPunct="1">
              <a:spcBef>
                <a:spcPct val="0"/>
              </a:spcBef>
              <a:buNone/>
              <a:defRPr kumimoji="0" lang="nl-NL" sz="3200" b="1" kern="1200" cap="none" baseline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819964243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3200" b="1" kern="1200" cap="none" baseline="0" smtClean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640792" y="1600205"/>
            <a:ext cx="4546363" cy="4525963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rgbClr val="BF18B3"/>
                </a:solidFill>
              </a:defRPr>
            </a:lvl2pPr>
            <a:lvl3pPr>
              <a:defRPr sz="2000">
                <a:solidFill>
                  <a:srgbClr val="FF8414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483410" y="1600205"/>
            <a:ext cx="5098991" cy="4525963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rgbClr val="BF18B3"/>
                </a:solidFill>
              </a:defRPr>
            </a:lvl2pPr>
            <a:lvl3pPr>
              <a:defRPr sz="2000">
                <a:solidFill>
                  <a:srgbClr val="FF8414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9" name="Rechthoek 8"/>
          <p:cNvSpPr/>
          <p:nvPr userDrawn="1"/>
        </p:nvSpPr>
        <p:spPr>
          <a:xfrm>
            <a:off x="0" y="6498024"/>
            <a:ext cx="12192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0" name="Rechthoek 9"/>
          <p:cNvSpPr/>
          <p:nvPr userDrawn="1"/>
        </p:nvSpPr>
        <p:spPr>
          <a:xfrm>
            <a:off x="11712043" y="3260834"/>
            <a:ext cx="480000" cy="3240000"/>
          </a:xfrm>
          <a:prstGeom prst="rect">
            <a:avLst/>
          </a:prstGeom>
          <a:solidFill>
            <a:srgbClr val="FF7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44917"/>
      </p:ext>
    </p:extLst>
  </p:cSld>
  <p:clrMapOvr>
    <a:masterClrMapping/>
  </p:clrMapOvr>
  <p:transition/>
  <p:hf hdr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6945328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01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5051990"/>
            <a:ext cx="12192000" cy="608174"/>
          </a:xfrm>
          <a:solidFill>
            <a:srgbClr val="FF8414"/>
          </a:solidFill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nl-BE" sz="2400" b="1" kern="1200" cap="all" baseline="0" smtClean="0">
                <a:solidFill>
                  <a:srgbClr val="53534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" y="5660164"/>
            <a:ext cx="8210747" cy="1206630"/>
          </a:xfrm>
          <a:solidFill>
            <a:srgbClr val="999D00"/>
          </a:solidFill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9143" y="5842421"/>
            <a:ext cx="2816256" cy="8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200909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02">
    <p:bg>
      <p:bgPr>
        <a:blipFill dpi="0" rotWithShape="1">
          <a:blip r:embed="rId2">
            <a:lum/>
          </a:blip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1" y="5043758"/>
            <a:ext cx="12192001" cy="608174"/>
          </a:xfrm>
          <a:solidFill>
            <a:srgbClr val="00BECB"/>
          </a:solidFill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nl-BE" sz="2400" b="1" kern="1200" cap="all" baseline="0" smtClean="0">
                <a:solidFill>
                  <a:srgbClr val="53534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" y="5651932"/>
            <a:ext cx="8210747" cy="1206630"/>
          </a:xfrm>
          <a:solidFill>
            <a:srgbClr val="999D00"/>
          </a:solidFill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9143" y="5842421"/>
            <a:ext cx="2816256" cy="8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979274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03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5035513"/>
            <a:ext cx="12192000" cy="608174"/>
          </a:xfrm>
          <a:solidFill>
            <a:srgbClr val="FF8414"/>
          </a:solidFill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nl-BE" sz="2400" b="1" kern="1200" cap="all" baseline="0" smtClean="0">
                <a:solidFill>
                  <a:srgbClr val="53534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" y="5643687"/>
            <a:ext cx="8210747" cy="1206630"/>
          </a:xfrm>
          <a:solidFill>
            <a:srgbClr val="00BECB"/>
          </a:solidFill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9143" y="5842421"/>
            <a:ext cx="2816256" cy="8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128911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04">
    <p:bg>
      <p:bgPr>
        <a:blipFill dpi="0" rotWithShape="1">
          <a:blip r:embed="rId2">
            <a:lum/>
          </a:blip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5035520"/>
            <a:ext cx="12192000" cy="608174"/>
          </a:xfrm>
          <a:solidFill>
            <a:srgbClr val="FF8414"/>
          </a:solidFill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nl-BE" sz="2400" b="1" kern="1200" cap="all" baseline="0" smtClean="0">
                <a:solidFill>
                  <a:srgbClr val="53534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" y="5643694"/>
            <a:ext cx="8210747" cy="1206630"/>
          </a:xfrm>
          <a:solidFill>
            <a:srgbClr val="BF18B3"/>
          </a:solidFill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9143" y="5842421"/>
            <a:ext cx="2816256" cy="8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041747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egin: gsm?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 userDrawn="1"/>
        </p:nvSpPr>
        <p:spPr>
          <a:xfrm>
            <a:off x="970845" y="279401"/>
            <a:ext cx="10814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nl-BE" sz="4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Staat jouw gsm al op trillen?</a:t>
            </a:r>
          </a:p>
        </p:txBody>
      </p:sp>
      <p:sp>
        <p:nvSpPr>
          <p:cNvPr id="7" name="Rechthoek 6"/>
          <p:cNvSpPr/>
          <p:nvPr userDrawn="1"/>
        </p:nvSpPr>
        <p:spPr>
          <a:xfrm rot="5400000">
            <a:off x="2313234" y="4515874"/>
            <a:ext cx="364252" cy="4320000"/>
          </a:xfrm>
          <a:prstGeom prst="rect">
            <a:avLst/>
          </a:prstGeom>
          <a:solidFill>
            <a:srgbClr val="99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8" name="Rechthoek 7"/>
          <p:cNvSpPr/>
          <p:nvPr userDrawn="1"/>
        </p:nvSpPr>
        <p:spPr>
          <a:xfrm rot="5400000">
            <a:off x="-3260000" y="3194015"/>
            <a:ext cx="6951373" cy="431371"/>
          </a:xfrm>
          <a:prstGeom prst="rect">
            <a:avLst/>
          </a:prstGeom>
          <a:solidFill>
            <a:srgbClr val="FF8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2000" y="4535246"/>
            <a:ext cx="2880000" cy="2341623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0132" y="2180948"/>
            <a:ext cx="2754489" cy="206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969818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auz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-3190895" y="3190895"/>
            <a:ext cx="6858000" cy="476211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2456212" y="4518000"/>
            <a:ext cx="360000" cy="432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5" name="Rechthoek 4"/>
          <p:cNvSpPr/>
          <p:nvPr userDrawn="1"/>
        </p:nvSpPr>
        <p:spPr>
          <a:xfrm rot="16200000" flipH="1" flipV="1">
            <a:off x="3559072" y="-976238"/>
            <a:ext cx="2027934" cy="6748676"/>
          </a:xfrm>
          <a:prstGeom prst="rect">
            <a:avLst/>
          </a:prstGeom>
          <a:solidFill>
            <a:srgbClr val="00B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2" name="Tekstvak 1"/>
          <p:cNvSpPr txBox="1"/>
          <p:nvPr userDrawn="1"/>
        </p:nvSpPr>
        <p:spPr>
          <a:xfrm>
            <a:off x="2156177" y="1674824"/>
            <a:ext cx="5791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800" b="1"/>
              <a:t>PAUZE</a:t>
            </a:r>
          </a:p>
        </p:txBody>
      </p:sp>
    </p:spTree>
    <p:extLst>
      <p:ext uri="{BB962C8B-B14F-4D97-AF65-F5344CB8AC3E}">
        <p14:creationId xmlns:p14="http://schemas.microsoft.com/office/powerpoint/2010/main" val="2711699097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auz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-3190895" y="3190895"/>
            <a:ext cx="6858000" cy="476211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2456212" y="4518000"/>
            <a:ext cx="360000" cy="432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grpSp>
        <p:nvGrpSpPr>
          <p:cNvPr id="6" name="Groep 5"/>
          <p:cNvGrpSpPr/>
          <p:nvPr userDrawn="1"/>
        </p:nvGrpSpPr>
        <p:grpSpPr>
          <a:xfrm>
            <a:off x="1221278" y="4169667"/>
            <a:ext cx="6748677" cy="2027934"/>
            <a:chOff x="899025" y="1384133"/>
            <a:chExt cx="5061508" cy="2027934"/>
          </a:xfrm>
        </p:grpSpPr>
        <p:sp>
          <p:nvSpPr>
            <p:cNvPr id="5" name="Rechthoek 4"/>
            <p:cNvSpPr/>
            <p:nvPr userDrawn="1"/>
          </p:nvSpPr>
          <p:spPr>
            <a:xfrm rot="16200000" flipH="1" flipV="1">
              <a:off x="2415812" y="-132654"/>
              <a:ext cx="2027934" cy="5061507"/>
            </a:xfrm>
            <a:prstGeom prst="rect">
              <a:avLst/>
            </a:prstGeom>
            <a:solidFill>
              <a:srgbClr val="00BE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800">
                <a:solidFill>
                  <a:prstClr val="white"/>
                </a:solidFill>
              </a:endParaRPr>
            </a:p>
          </p:txBody>
        </p:sp>
        <p:sp>
          <p:nvSpPr>
            <p:cNvPr id="2" name="Tekstvak 1"/>
            <p:cNvSpPr txBox="1"/>
            <p:nvPr userDrawn="1"/>
          </p:nvSpPr>
          <p:spPr>
            <a:xfrm>
              <a:off x="1617133" y="1674824"/>
              <a:ext cx="43434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8800" b="1"/>
                <a:t>PAUZE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784289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6498024"/>
            <a:ext cx="12192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11712000" y="3260834"/>
            <a:ext cx="480000" cy="324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23DEA054-35B1-4B17-AFDE-73B15A4BAB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442493" y="6429400"/>
            <a:ext cx="2749507" cy="4286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t>‹nr.›</a:t>
            </a:fld>
            <a:endParaRPr lang="nl-BE">
              <a:solidFill>
                <a:prstClr val="white"/>
              </a:solidFill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679509" y="274638"/>
            <a:ext cx="9902892" cy="1143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1679509" y="1600205"/>
            <a:ext cx="9902891" cy="4525963"/>
          </a:xfrm>
        </p:spPr>
        <p:txBody>
          <a:bodyPr/>
          <a:lstStyle>
            <a:lvl1pPr>
              <a:buClrTx/>
              <a:defRPr>
                <a:latin typeface="+mj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j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j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54890526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Lunch">
    <p:bg>
      <p:bgPr>
        <a:blipFill dpi="0" rotWithShape="1">
          <a:blip r:embed="rId2">
            <a:lum/>
          </a:blip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-3190895" y="3190895"/>
            <a:ext cx="6858000" cy="476211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2456212" y="4518000"/>
            <a:ext cx="360000" cy="432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5" name="Rechthoek 4"/>
          <p:cNvSpPr/>
          <p:nvPr userDrawn="1"/>
        </p:nvSpPr>
        <p:spPr>
          <a:xfrm rot="16200000" flipH="1" flipV="1">
            <a:off x="5636230" y="-1069371"/>
            <a:ext cx="2027934" cy="6748676"/>
          </a:xfrm>
          <a:prstGeom prst="rect">
            <a:avLst/>
          </a:prstGeom>
          <a:solidFill>
            <a:srgbClr val="00B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2" name="Tekstvak 1"/>
          <p:cNvSpPr txBox="1"/>
          <p:nvPr userDrawn="1"/>
        </p:nvSpPr>
        <p:spPr>
          <a:xfrm>
            <a:off x="4109159" y="1581691"/>
            <a:ext cx="5791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800" b="1"/>
              <a:t>LUNCH</a:t>
            </a:r>
          </a:p>
        </p:txBody>
      </p:sp>
    </p:spTree>
    <p:extLst>
      <p:ext uri="{BB962C8B-B14F-4D97-AF65-F5344CB8AC3E}">
        <p14:creationId xmlns:p14="http://schemas.microsoft.com/office/powerpoint/2010/main" val="3317017599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ociale media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-3190895" y="3190895"/>
            <a:ext cx="6858000" cy="476211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2456211" y="4518000"/>
            <a:ext cx="360000" cy="432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grpSp>
        <p:nvGrpSpPr>
          <p:cNvPr id="2" name="Groep 1"/>
          <p:cNvGrpSpPr/>
          <p:nvPr userDrawn="1"/>
        </p:nvGrpSpPr>
        <p:grpSpPr>
          <a:xfrm>
            <a:off x="823785" y="953731"/>
            <a:ext cx="8754076" cy="4169091"/>
            <a:chOff x="733248" y="161338"/>
            <a:chExt cx="8183869" cy="6287622"/>
          </a:xfrm>
        </p:grpSpPr>
        <p:pic>
          <p:nvPicPr>
            <p:cNvPr id="5" name="Tijdelijke aanduiding voor inhoud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99232" y="2406508"/>
              <a:ext cx="1009917" cy="819291"/>
            </a:xfrm>
            <a:prstGeom prst="rect">
              <a:avLst/>
            </a:prstGeom>
          </p:spPr>
        </p:pic>
        <p:pic>
          <p:nvPicPr>
            <p:cNvPr id="6" name="Afbeelding 5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36395" y="161338"/>
              <a:ext cx="972754" cy="972754"/>
            </a:xfrm>
            <a:prstGeom prst="rect">
              <a:avLst/>
            </a:prstGeom>
          </p:spPr>
        </p:pic>
        <p:sp>
          <p:nvSpPr>
            <p:cNvPr id="8" name="Rechthoek 7"/>
            <p:cNvSpPr/>
            <p:nvPr userDrawn="1"/>
          </p:nvSpPr>
          <p:spPr>
            <a:xfrm>
              <a:off x="1573982" y="3399165"/>
              <a:ext cx="6502400" cy="93163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nl-BE" sz="1707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5" action="ppaction://hlinkfile"/>
                </a:rPr>
                <a:t>twitter.com/KathOndVla</a:t>
              </a:r>
              <a:endParaRPr lang="nl-BE" sz="1707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nl-BE" sz="1707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6" action="ppaction://hlinkfile"/>
                </a:rPr>
                <a:t>twitter.com/BoeveLieven</a:t>
              </a:r>
              <a:endParaRPr lang="nl-BE" sz="1707">
                <a:latin typeface="Trebuchet MS" panose="020B0603020202020204" pitchFamily="34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>
            <a:xfrm>
              <a:off x="2847745" y="1246535"/>
              <a:ext cx="3745275" cy="5354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nl-BE" sz="1707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7" action="ppaction://hlinkfile"/>
                </a:rPr>
                <a:t>fb.com/KatholiekOnderwijsVlaanderen</a:t>
              </a:r>
              <a:endParaRPr lang="nl-BE" sz="1707">
                <a:latin typeface="Trebuchet MS" panose="020B0603020202020204" pitchFamily="34" charset="0"/>
              </a:endParaRPr>
            </a:p>
          </p:txBody>
        </p:sp>
        <p:pic>
          <p:nvPicPr>
            <p:cNvPr id="10" name="Picture 2" descr="Afbeeldingsresultaat voor linkedin">
              <a:extLst>
                <a:ext uri="{FF2B5EF4-FFF2-40B4-BE49-F238E27FC236}">
                  <a16:creationId xmlns:a16="http://schemas.microsoft.com/office/drawing/2014/main" id="{B9DCD81A-82A1-42D2-8390-70B91B63EDC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4025365" y="4497138"/>
              <a:ext cx="1394813" cy="1394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8A6E0076-844B-4A37-9AEE-9DCE3488E361}"/>
                </a:ext>
              </a:extLst>
            </p:cNvPr>
            <p:cNvSpPr/>
            <p:nvPr userDrawn="1"/>
          </p:nvSpPr>
          <p:spPr>
            <a:xfrm>
              <a:off x="733248" y="5891951"/>
              <a:ext cx="8183869" cy="5570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BE" sz="1800" u="sng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hlinkClick r:id="rId9"/>
                </a:rPr>
                <a:t>www.linkedin.com/company/katholiekonderwijsvlaanderen</a:t>
              </a:r>
              <a:r>
                <a:rPr lang="nl-BE" sz="1707">
                  <a:latin typeface="Trebuchet MS" panose="020B0603020202020204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475654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Eind: vragen?">
    <p:bg>
      <p:bgPr>
        <a:blipFill dpi="0" rotWithShape="1">
          <a:blip r:embed="rId2">
            <a:lum/>
          </a:blip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 userDrawn="1"/>
        </p:nvSpPr>
        <p:spPr>
          <a:xfrm>
            <a:off x="4575032" y="1560218"/>
            <a:ext cx="66687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nl-BE" sz="8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VRAGEN?</a:t>
            </a:r>
          </a:p>
        </p:txBody>
      </p:sp>
      <p:sp>
        <p:nvSpPr>
          <p:cNvPr id="7" name="Rechthoek 6"/>
          <p:cNvSpPr/>
          <p:nvPr userDrawn="1"/>
        </p:nvSpPr>
        <p:spPr>
          <a:xfrm rot="5400000">
            <a:off x="2313234" y="4515874"/>
            <a:ext cx="364252" cy="432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8" name="Rechthoek 7"/>
          <p:cNvSpPr/>
          <p:nvPr userDrawn="1"/>
        </p:nvSpPr>
        <p:spPr>
          <a:xfrm rot="5400000">
            <a:off x="-3260000" y="3194015"/>
            <a:ext cx="6951373" cy="431371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2000" y="4535246"/>
            <a:ext cx="2880000" cy="234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09706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29" Type="http://schemas.openxmlformats.org/officeDocument/2006/relationships/slideLayout" Target="../slideLayouts/slideLayout64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Relationship Id="rId3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slideLayout" Target="../slideLayouts/slideLayout82.xml"/><Relationship Id="rId26" Type="http://schemas.openxmlformats.org/officeDocument/2006/relationships/slideLayout" Target="../slideLayouts/slideLayout90.xml"/><Relationship Id="rId3" Type="http://schemas.openxmlformats.org/officeDocument/2006/relationships/slideLayout" Target="../slideLayouts/slideLayout67.xml"/><Relationship Id="rId21" Type="http://schemas.openxmlformats.org/officeDocument/2006/relationships/slideLayout" Target="../slideLayouts/slideLayout85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5" Type="http://schemas.openxmlformats.org/officeDocument/2006/relationships/slideLayout" Target="../slideLayouts/slideLayout89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20" Type="http://schemas.openxmlformats.org/officeDocument/2006/relationships/slideLayout" Target="../slideLayouts/slideLayout84.xml"/><Relationship Id="rId29" Type="http://schemas.openxmlformats.org/officeDocument/2006/relationships/theme" Target="../theme/theme3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24" Type="http://schemas.openxmlformats.org/officeDocument/2006/relationships/slideLayout" Target="../slideLayouts/slideLayout88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23" Type="http://schemas.openxmlformats.org/officeDocument/2006/relationships/slideLayout" Target="../slideLayouts/slideLayout87.xml"/><Relationship Id="rId28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74.xml"/><Relationship Id="rId19" Type="http://schemas.openxmlformats.org/officeDocument/2006/relationships/slideLayout" Target="../slideLayouts/slideLayout83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Relationship Id="rId22" Type="http://schemas.openxmlformats.org/officeDocument/2006/relationships/slideLayout" Target="../slideLayouts/slideLayout86.xml"/><Relationship Id="rId27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640792" y="274638"/>
            <a:ext cx="99416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640792" y="1600205"/>
            <a:ext cx="994160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BB516-DFEC-4C1E-8B27-C03178FA5335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t>19/08/2020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63019" y="28572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372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48" r:id="rId16"/>
    <p:sldLayoutId id="2147483749" r:id="rId17"/>
    <p:sldLayoutId id="2147483750" r:id="rId18"/>
    <p:sldLayoutId id="2147483751" r:id="rId19"/>
    <p:sldLayoutId id="2147483752" r:id="rId20"/>
    <p:sldLayoutId id="2147483753" r:id="rId21"/>
    <p:sldLayoutId id="2147483754" r:id="rId22"/>
    <p:sldLayoutId id="2147483755" r:id="rId23"/>
    <p:sldLayoutId id="2147483756" r:id="rId24"/>
    <p:sldLayoutId id="2147483757" r:id="rId25"/>
    <p:sldLayoutId id="2147483758" r:id="rId26"/>
    <p:sldLayoutId id="2147483759" r:id="rId27"/>
    <p:sldLayoutId id="2147483760" r:id="rId28"/>
    <p:sldLayoutId id="2147483761" r:id="rId29"/>
    <p:sldLayoutId id="2147483762" r:id="rId30"/>
    <p:sldLayoutId id="2147483763" r:id="rId31"/>
    <p:sldLayoutId id="2147483764" r:id="rId32"/>
    <p:sldLayoutId id="2147483765" r:id="rId33"/>
    <p:sldLayoutId id="2147483766" r:id="rId34"/>
    <p:sldLayoutId id="2147483767" r:id="rId35"/>
  </p:sldLayoutIdLst>
  <p:transition/>
  <p:hf hdr="0" ftr="0" dt="0"/>
  <p:txStyles>
    <p:titleStyle>
      <a:lvl1pPr algn="l" defTabSz="914377" rtl="0" eaLnBrk="1" latinLnBrk="0" hangingPunct="1">
        <a:spcBef>
          <a:spcPct val="0"/>
        </a:spcBef>
        <a:buNone/>
        <a:defRPr kumimoji="0" lang="nl-BE" sz="3200" b="1" kern="1200" cap="none" baseline="0" smtClean="0">
          <a:solidFill>
            <a:schemeClr val="tx1"/>
          </a:solidFill>
          <a:latin typeface="Trebuchet MS" panose="020B0603020202020204" pitchFamily="34" charset="0"/>
          <a:ea typeface="+mj-ea"/>
          <a:cs typeface="Arial" pitchFamily="34" charset="0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ClrTx/>
        <a:buFont typeface="Arial" pitchFamily="34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Clr>
          <a:srgbClr val="BF18B3"/>
        </a:buClr>
        <a:buFont typeface="Arial" pitchFamily="34" charset="0"/>
        <a:buChar char="–"/>
        <a:defRPr sz="2800" kern="1200">
          <a:solidFill>
            <a:srgbClr val="BF18B3"/>
          </a:solidFill>
          <a:latin typeface="Trebuchet MS" panose="020B0603020202020204" pitchFamily="34" charset="0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Clr>
          <a:srgbClr val="F18E00"/>
        </a:buClr>
        <a:buFont typeface="Arial" pitchFamily="34" charset="0"/>
        <a:buChar char="•"/>
        <a:defRPr sz="2400" kern="1200">
          <a:solidFill>
            <a:srgbClr val="FF8414"/>
          </a:solidFill>
          <a:latin typeface="Trebuchet MS" panose="020B0603020202020204" pitchFamily="34" charset="0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Clr>
          <a:srgbClr val="BF18B3"/>
        </a:buClr>
        <a:buFont typeface="Arial" panose="020B0604020202020204" pitchFamily="34" charset="0"/>
        <a:buChar char="•"/>
        <a:defRPr sz="2000" kern="1200">
          <a:solidFill>
            <a:srgbClr val="BF18B3"/>
          </a:solidFill>
          <a:latin typeface="Trebuchet MS" panose="020B060302020202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640792" y="274638"/>
            <a:ext cx="99416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640792" y="1600205"/>
            <a:ext cx="994160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BB516-DFEC-4C1E-8B27-C03178FA5335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t>19/08/2020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63019" y="28572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385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80" r:id="rId11"/>
    <p:sldLayoutId id="2147483681" r:id="rId12"/>
    <p:sldLayoutId id="2147483735" r:id="rId13"/>
    <p:sldLayoutId id="2147483736" r:id="rId14"/>
    <p:sldLayoutId id="2147483737" r:id="rId15"/>
    <p:sldLayoutId id="2147483683" r:id="rId16"/>
    <p:sldLayoutId id="2147483684" r:id="rId17"/>
    <p:sldLayoutId id="2147483686" r:id="rId18"/>
    <p:sldLayoutId id="2147483734" r:id="rId19"/>
    <p:sldLayoutId id="2147483733" r:id="rId20"/>
    <p:sldLayoutId id="2147483732" r:id="rId21"/>
    <p:sldLayoutId id="2147483731" r:id="rId22"/>
    <p:sldLayoutId id="2147483725" r:id="rId23"/>
    <p:sldLayoutId id="2147483726" r:id="rId24"/>
    <p:sldLayoutId id="2147483727" r:id="rId25"/>
    <p:sldLayoutId id="2147483728" r:id="rId26"/>
    <p:sldLayoutId id="2147483730" r:id="rId27"/>
    <p:sldLayoutId id="2147483722" r:id="rId28"/>
    <p:sldLayoutId id="2147483738" r:id="rId29"/>
  </p:sldLayoutIdLst>
  <p:transition/>
  <p:hf hdr="0" ftr="0" dt="0"/>
  <p:txStyles>
    <p:titleStyle>
      <a:lvl1pPr algn="l" defTabSz="914377" rtl="0" eaLnBrk="1" latinLnBrk="0" hangingPunct="1">
        <a:spcBef>
          <a:spcPct val="0"/>
        </a:spcBef>
        <a:buNone/>
        <a:defRPr kumimoji="0" lang="nl-BE" sz="3200" b="1" kern="1200" cap="none" baseline="0" smtClean="0">
          <a:solidFill>
            <a:schemeClr val="tx1"/>
          </a:solidFill>
          <a:latin typeface="Trebuchet MS" panose="020B0603020202020204" pitchFamily="34" charset="0"/>
          <a:ea typeface="+mj-ea"/>
          <a:cs typeface="Arial" pitchFamily="34" charset="0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ClrTx/>
        <a:buFont typeface="Arial" pitchFamily="34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Clr>
          <a:srgbClr val="BF18B3"/>
        </a:buClr>
        <a:buFont typeface="Arial" pitchFamily="34" charset="0"/>
        <a:buChar char="–"/>
        <a:defRPr sz="2800" kern="1200">
          <a:solidFill>
            <a:srgbClr val="BF18B3"/>
          </a:solidFill>
          <a:latin typeface="Trebuchet MS" panose="020B0603020202020204" pitchFamily="34" charset="0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Clr>
          <a:srgbClr val="F18E00"/>
        </a:buClr>
        <a:buFont typeface="Arial" pitchFamily="34" charset="0"/>
        <a:buChar char="•"/>
        <a:defRPr sz="2400" kern="1200">
          <a:solidFill>
            <a:srgbClr val="FF8414"/>
          </a:solidFill>
          <a:latin typeface="Trebuchet MS" panose="020B0603020202020204" pitchFamily="34" charset="0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Clr>
          <a:srgbClr val="BF18B3"/>
        </a:buClr>
        <a:buFont typeface="Arial" panose="020B0604020202020204" pitchFamily="34" charset="0"/>
        <a:buChar char="•"/>
        <a:defRPr sz="2000" kern="1200">
          <a:solidFill>
            <a:srgbClr val="BF18B3"/>
          </a:solidFill>
          <a:latin typeface="Trebuchet MS" panose="020B060302020202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640792" y="274638"/>
            <a:ext cx="99416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640792" y="1600205"/>
            <a:ext cx="994160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BB516-DFEC-4C1E-8B27-C03178FA5335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t>19/08/2020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63019" y="28572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03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  <p:sldLayoutId id="2147483793" r:id="rId18"/>
    <p:sldLayoutId id="2147483794" r:id="rId19"/>
    <p:sldLayoutId id="2147483795" r:id="rId20"/>
    <p:sldLayoutId id="2147483796" r:id="rId21"/>
    <p:sldLayoutId id="2147483797" r:id="rId22"/>
    <p:sldLayoutId id="2147483798" r:id="rId23"/>
    <p:sldLayoutId id="2147483799" r:id="rId24"/>
    <p:sldLayoutId id="2147483800" r:id="rId25"/>
    <p:sldLayoutId id="2147483801" r:id="rId26"/>
    <p:sldLayoutId id="2147483802" r:id="rId27"/>
    <p:sldLayoutId id="2147483803" r:id="rId28"/>
  </p:sldLayoutIdLst>
  <p:transition/>
  <p:hf hdr="0" ftr="0" dt="0"/>
  <p:txStyles>
    <p:titleStyle>
      <a:lvl1pPr algn="l" defTabSz="914377" rtl="0" eaLnBrk="1" latinLnBrk="0" hangingPunct="1">
        <a:spcBef>
          <a:spcPct val="0"/>
        </a:spcBef>
        <a:buNone/>
        <a:defRPr kumimoji="0" lang="nl-BE" sz="3200" b="1" kern="1200" cap="none" baseline="0" smtClean="0">
          <a:solidFill>
            <a:schemeClr val="tx1"/>
          </a:solidFill>
          <a:latin typeface="Trebuchet MS" panose="020B0603020202020204" pitchFamily="34" charset="0"/>
          <a:ea typeface="+mj-ea"/>
          <a:cs typeface="Arial" pitchFamily="34" charset="0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ClrTx/>
        <a:buFont typeface="Arial" pitchFamily="34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Clr>
          <a:srgbClr val="BF18B3"/>
        </a:buClr>
        <a:buFont typeface="Arial" pitchFamily="34" charset="0"/>
        <a:buChar char="–"/>
        <a:defRPr sz="2800" kern="1200">
          <a:solidFill>
            <a:srgbClr val="BF18B3"/>
          </a:solidFill>
          <a:latin typeface="Trebuchet MS" panose="020B0603020202020204" pitchFamily="34" charset="0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Clr>
          <a:srgbClr val="F18E00"/>
        </a:buClr>
        <a:buFont typeface="Arial" pitchFamily="34" charset="0"/>
        <a:buChar char="•"/>
        <a:defRPr sz="2400" kern="1200">
          <a:solidFill>
            <a:srgbClr val="FF8414"/>
          </a:solidFill>
          <a:latin typeface="Trebuchet MS" panose="020B0603020202020204" pitchFamily="34" charset="0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Clr>
          <a:srgbClr val="BF18B3"/>
        </a:buClr>
        <a:buFont typeface="Arial" panose="020B0604020202020204" pitchFamily="34" charset="0"/>
        <a:buChar char="•"/>
        <a:defRPr sz="2000" kern="1200">
          <a:solidFill>
            <a:srgbClr val="BF18B3"/>
          </a:solidFill>
          <a:latin typeface="Trebuchet MS" panose="020B060302020202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92896A-8864-42DD-94EE-BCAF4B725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Engagementsverklaring van het katholiek onderwijs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F6A956E-7815-4B5D-A751-A3A5D97E06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/>
              <a:t>samen werken</a:t>
            </a:r>
            <a:br>
              <a:rPr lang="nl-BE"/>
            </a:br>
            <a:r>
              <a:rPr lang="nl-BE"/>
              <a:t>aan katholieke dialoogscholen</a:t>
            </a:r>
          </a:p>
        </p:txBody>
      </p:sp>
    </p:spTree>
    <p:extLst>
      <p:ext uri="{BB962C8B-B14F-4D97-AF65-F5344CB8AC3E}">
        <p14:creationId xmlns:p14="http://schemas.microsoft.com/office/powerpoint/2010/main" val="283206590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D225D3-0D31-4140-9C93-41F31F598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/>
              <a:t>De engagementsverklaring is geschreven</a:t>
            </a:r>
            <a:br>
              <a:rPr lang="nl-BE"/>
            </a:br>
            <a:r>
              <a:rPr lang="nl-BE"/>
              <a:t>rond de tekst van de katholieke dialoogschool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B7B400-5564-43D2-8F57-C7DCEF23C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tabLst>
                <a:tab pos="444500" algn="l"/>
              </a:tabLst>
            </a:pPr>
            <a:r>
              <a:rPr lang="nl-BE" sz="2400"/>
              <a:t>de tekst van de </a:t>
            </a:r>
            <a:r>
              <a:rPr lang="nl-BE" sz="2400">
                <a:solidFill>
                  <a:srgbClr val="BF18B3"/>
                </a:solidFill>
              </a:rPr>
              <a:t>katholieke dialoogschool </a:t>
            </a:r>
            <a:r>
              <a:rPr lang="nl-BE" sz="2400"/>
              <a:t>vertrekt vanuit drie fundamentele christelijke intuïties:</a:t>
            </a:r>
            <a:br>
              <a:rPr lang="nl-BE" sz="2400"/>
            </a:br>
            <a:r>
              <a:rPr lang="nl-BE" sz="2400"/>
              <a:t/>
            </a:r>
            <a:br>
              <a:rPr lang="nl-BE" sz="2400"/>
            </a:br>
            <a:r>
              <a:rPr lang="nl-BE" sz="2400"/>
              <a:t>1	het </a:t>
            </a:r>
            <a:r>
              <a:rPr lang="nl-BE" sz="2400">
                <a:solidFill>
                  <a:srgbClr val="FF8414"/>
                </a:solidFill>
              </a:rPr>
              <a:t>scheppingsgeloof</a:t>
            </a:r>
            <a:r>
              <a:rPr lang="nl-BE" sz="240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r>
              <a:rPr lang="nl-BE" sz="2400"/>
              <a:t> onze vrijheid is een 	gekregen vrijheid en voert naar 	verantwoordelijkheid;</a:t>
            </a:r>
            <a:br>
              <a:rPr lang="nl-BE" sz="2400"/>
            </a:br>
            <a:r>
              <a:rPr lang="nl-BE" sz="2400"/>
              <a:t/>
            </a:r>
            <a:br>
              <a:rPr lang="nl-BE" sz="2400"/>
            </a:br>
            <a:r>
              <a:rPr lang="nl-BE" sz="2400"/>
              <a:t>2	het principe van de </a:t>
            </a:r>
            <a:r>
              <a:rPr lang="nl-BE" sz="2400">
                <a:solidFill>
                  <a:srgbClr val="00BECB"/>
                </a:solidFill>
              </a:rPr>
              <a:t>liefde</a:t>
            </a:r>
            <a:r>
              <a:rPr lang="nl-BE" sz="240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r>
              <a:rPr lang="nl-BE" sz="2400"/>
              <a:t> zoals we die in Jezus 	Christus hebben leren kennen;</a:t>
            </a:r>
            <a:br>
              <a:rPr lang="nl-BE" sz="2400"/>
            </a:br>
            <a:r>
              <a:rPr lang="nl-BE" sz="2400"/>
              <a:t/>
            </a:r>
            <a:br>
              <a:rPr lang="nl-BE" sz="2400"/>
            </a:br>
            <a:r>
              <a:rPr lang="nl-BE" sz="2400"/>
              <a:t>3	de christelijke </a:t>
            </a:r>
            <a:r>
              <a:rPr lang="nl-BE" sz="2400">
                <a:solidFill>
                  <a:srgbClr val="999D00"/>
                </a:solidFill>
              </a:rPr>
              <a:t>hoop</a:t>
            </a:r>
            <a:r>
              <a:rPr lang="nl-BE" sz="240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r>
              <a:rPr lang="nl-BE" sz="2400"/>
              <a:t> die ontspringt vanuit de 	verrijzenis.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84D427C-6898-42E5-B899-81C5491A7E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t>10</a:t>
            </a:fld>
            <a:endParaRPr lang="nl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871038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EB2B87EB-C889-48FF-A997-389C5C55E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/>
              <a:t>Enkele aandachtspunten vanuit een gewijzigde context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32A1D760-C479-473A-BA36-C2C5ABCD5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nl-BE">
              <a:latin typeface="Trebuchet MS" panose="020B0603020202020204" pitchFamily="34" charset="0"/>
            </a:endParaRPr>
          </a:p>
          <a:p>
            <a:r>
              <a:rPr lang="nl-BE">
                <a:latin typeface="Trebuchet MS" panose="020B0603020202020204" pitchFamily="34" charset="0"/>
              </a:rPr>
              <a:t>De </a:t>
            </a:r>
            <a:r>
              <a:rPr lang="nl-BE" b="1">
                <a:solidFill>
                  <a:srgbClr val="BF18B3"/>
                </a:solidFill>
                <a:latin typeface="Trebuchet MS" panose="020B0603020202020204" pitchFamily="34" charset="0"/>
              </a:rPr>
              <a:t>leerlingen</a:t>
            </a:r>
            <a:r>
              <a:rPr lang="nl-BE">
                <a:latin typeface="Trebuchet MS" panose="020B0603020202020204" pitchFamily="34" charset="0"/>
              </a:rPr>
              <a:t> vormen de focus van het engagement </a:t>
            </a:r>
          </a:p>
          <a:p>
            <a:endParaRPr lang="nl-BE">
              <a:latin typeface="Trebuchet MS" panose="020B0603020202020204" pitchFamily="34" charset="0"/>
            </a:endParaRPr>
          </a:p>
          <a:p>
            <a:r>
              <a:rPr lang="nl-BE">
                <a:latin typeface="Trebuchet MS" panose="020B0603020202020204" pitchFamily="34" charset="0"/>
              </a:rPr>
              <a:t>We bouwen </a:t>
            </a:r>
            <a:r>
              <a:rPr lang="nl-BE" b="1">
                <a:solidFill>
                  <a:srgbClr val="BF18B3"/>
                </a:solidFill>
                <a:latin typeface="Trebuchet MS" panose="020B0603020202020204" pitchFamily="34" charset="0"/>
              </a:rPr>
              <a:t>SAMEN</a:t>
            </a:r>
            <a:r>
              <a:rPr lang="nl-BE">
                <a:latin typeface="Trebuchet MS" panose="020B0603020202020204" pitchFamily="34" charset="0"/>
              </a:rPr>
              <a:t> aan onze katholieke dialoogscholen waarbij ieder een eigen verantwoordelijkheid heeft</a:t>
            </a:r>
          </a:p>
          <a:p>
            <a:endParaRPr lang="nl-BE">
              <a:latin typeface="Trebuchet MS" panose="020B0603020202020204" pitchFamily="34" charset="0"/>
            </a:endParaRPr>
          </a:p>
          <a:p>
            <a:r>
              <a:rPr lang="nl-BE">
                <a:latin typeface="Trebuchet MS" panose="020B0603020202020204" pitchFamily="34" charset="0"/>
              </a:rPr>
              <a:t>Er wordt gesproken over ‘</a:t>
            </a:r>
            <a:r>
              <a:rPr lang="nl-BE" b="1">
                <a:solidFill>
                  <a:srgbClr val="BF18B3"/>
                </a:solidFill>
                <a:latin typeface="Trebuchet MS" panose="020B0603020202020204" pitchFamily="34" charset="0"/>
              </a:rPr>
              <a:t>wederzijdse verwachtingen</a:t>
            </a:r>
            <a:r>
              <a:rPr lang="nl-BE">
                <a:latin typeface="Trebuchet MS" panose="020B0603020202020204" pitchFamily="34" charset="0"/>
              </a:rPr>
              <a:t>’</a:t>
            </a:r>
          </a:p>
          <a:p>
            <a:endParaRPr lang="nl-BE">
              <a:latin typeface="Trebuchet MS" panose="020B0603020202020204" pitchFamily="34" charset="0"/>
            </a:endParaRPr>
          </a:p>
          <a:p>
            <a:r>
              <a:rPr lang="nl-BE">
                <a:latin typeface="Trebuchet MS" panose="020B0603020202020204" pitchFamily="34" charset="0"/>
              </a:rPr>
              <a:t>Een wereld van </a:t>
            </a:r>
            <a:r>
              <a:rPr lang="nl-BE" b="1">
                <a:solidFill>
                  <a:srgbClr val="BF18B3"/>
                </a:solidFill>
                <a:latin typeface="Trebuchet MS" panose="020B0603020202020204" pitchFamily="34" charset="0"/>
              </a:rPr>
              <a:t>veelheid en verschil </a:t>
            </a:r>
            <a:r>
              <a:rPr lang="nl-BE">
                <a:latin typeface="Trebuchet MS" panose="020B0603020202020204" pitchFamily="34" charset="0"/>
              </a:rPr>
              <a:t>= een open, zinvolle, verdraagzame en duurzame samenleving = een wereld waar God van droomt</a:t>
            </a:r>
          </a:p>
          <a:p>
            <a:endParaRPr lang="nl-BE">
              <a:latin typeface="Trebuchet MS" panose="020B0603020202020204" pitchFamily="34" charset="0"/>
            </a:endParaRPr>
          </a:p>
          <a:p>
            <a:r>
              <a:rPr lang="nl-BE">
                <a:latin typeface="Trebuchet MS" panose="020B0603020202020204" pitchFamily="34" charset="0"/>
              </a:rPr>
              <a:t>Elke medewerker zet zich voluit in om </a:t>
            </a:r>
            <a:r>
              <a:rPr lang="nl-BE" b="1">
                <a:solidFill>
                  <a:srgbClr val="BF18B3"/>
                </a:solidFill>
                <a:latin typeface="Trebuchet MS" panose="020B0603020202020204" pitchFamily="34" charset="0"/>
              </a:rPr>
              <a:t>actief</a:t>
            </a:r>
            <a:r>
              <a:rPr lang="nl-BE" b="1">
                <a:latin typeface="Trebuchet MS" panose="020B0603020202020204" pitchFamily="34" charset="0"/>
              </a:rPr>
              <a:t> </a:t>
            </a:r>
            <a:r>
              <a:rPr lang="nl-BE">
                <a:latin typeface="Trebuchet MS" panose="020B0603020202020204" pitchFamily="34" charset="0"/>
              </a:rPr>
              <a:t>een bijdrage te leveren aan het project van de school</a:t>
            </a:r>
          </a:p>
          <a:p>
            <a:endParaRPr lang="nl-BE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06D03E8-914A-4C1C-A2BF-7C7814C6D4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A6EA84-BF43-F84F-8306-4C80EA28C901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87245643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66CB6F3D-6C90-49C8-BB66-87BDC055D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750" b="40483"/>
          <a:stretch>
            <a:fillRect/>
          </a:stretch>
        </p:blipFill>
        <p:spPr bwMode="auto">
          <a:xfrm>
            <a:off x="0" y="-69574"/>
            <a:ext cx="12191999" cy="209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275F4B-2B17-43A8-9CB2-2C30F0474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763" y="2211858"/>
            <a:ext cx="9902891" cy="4525963"/>
          </a:xfrm>
        </p:spPr>
        <p:txBody>
          <a:bodyPr>
            <a:normAutofit fontScale="92500"/>
          </a:bodyPr>
          <a:lstStyle/>
          <a:p>
            <a:r>
              <a:rPr lang="nl-BE"/>
              <a:t>inleiding</a:t>
            </a:r>
          </a:p>
          <a:p>
            <a:r>
              <a:rPr lang="nl-BE"/>
              <a:t>deel 1: visietekst katholieke dialoogschool</a:t>
            </a:r>
          </a:p>
          <a:p>
            <a:r>
              <a:rPr lang="nl-BE"/>
              <a:t>deel 2: doelstelling van de engagementsverklaring</a:t>
            </a:r>
          </a:p>
          <a:p>
            <a:r>
              <a:rPr lang="nl-BE"/>
              <a:t>deel 3: doorvertaling van de engagementsverklaring in pedagogische projecten</a:t>
            </a:r>
          </a:p>
          <a:p>
            <a:r>
              <a:rPr lang="nl-BE"/>
              <a:t>deel 4: bijdrage en verwachtingen van de 5 partners</a:t>
            </a:r>
          </a:p>
          <a:p>
            <a:r>
              <a:rPr lang="nl-BE"/>
              <a:t>deel 5: bijdrage en verwachtingen van de lokale gemeenschap, kerk en samenleving</a:t>
            </a:r>
          </a:p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FDD46A2-E0BA-4BCE-9333-DAA87433A3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t>12</a:t>
            </a:fld>
            <a:endParaRPr lang="nl-BE">
              <a:solidFill>
                <a:prstClr val="white"/>
              </a:solidFill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2EE3570E-7D3A-4CE3-B123-D00E24D0DF91}"/>
              </a:ext>
            </a:extLst>
          </p:cNvPr>
          <p:cNvSpPr/>
          <p:nvPr/>
        </p:nvSpPr>
        <p:spPr>
          <a:xfrm>
            <a:off x="7529804" y="1663161"/>
            <a:ext cx="4662195" cy="72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BE" b="1">
                <a:solidFill>
                  <a:prstClr val="white"/>
                </a:solidFill>
                <a:latin typeface="Arial"/>
              </a:rPr>
              <a:t>Opbouw engagementsverklaring van het katholiek onderwijs</a:t>
            </a:r>
            <a:endParaRPr lang="nl-BE" b="1" kern="0" cap="all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085569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66CB6F3D-6C90-49C8-BB66-87BDC055D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082" b="3198"/>
          <a:stretch>
            <a:fillRect/>
          </a:stretch>
        </p:blipFill>
        <p:spPr bwMode="auto">
          <a:xfrm>
            <a:off x="0" y="-69575"/>
            <a:ext cx="12192000" cy="244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FDD46A2-E0BA-4BCE-9333-DAA87433A3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t>13</a:t>
            </a:fld>
            <a:endParaRPr lang="nl-BE">
              <a:solidFill>
                <a:prstClr val="white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275F4B-2B17-43A8-9CB2-2C30F0474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564" y="2598563"/>
            <a:ext cx="11246498" cy="3830837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nl-BE" sz="3000">
                <a:solidFill>
                  <a:prstClr val="black"/>
                </a:solidFill>
              </a:rPr>
              <a:t>Het project van de </a:t>
            </a:r>
            <a:r>
              <a:rPr lang="nl-BE" sz="3000">
                <a:solidFill>
                  <a:srgbClr val="BF18B3"/>
                </a:solidFill>
              </a:rPr>
              <a:t>katholieke dialoogschool</a:t>
            </a:r>
            <a:r>
              <a:rPr lang="nl-BE" sz="3000">
                <a:solidFill>
                  <a:srgbClr val="7030A0"/>
                </a:solidFill>
              </a:rPr>
              <a:t> </a:t>
            </a:r>
            <a:r>
              <a:rPr lang="nl-BE" sz="3000">
                <a:solidFill>
                  <a:prstClr val="black"/>
                </a:solidFill>
              </a:rPr>
              <a:t>zo concreet mogelijk, zo breed mogelijk en zo geïntegreerd mogelijk laten landen in scholen.</a:t>
            </a:r>
          </a:p>
          <a:p>
            <a:pPr marL="0" lvl="0" indent="0">
              <a:buNone/>
            </a:pPr>
            <a:endParaRPr lang="nl-BE" sz="3000">
              <a:solidFill>
                <a:prstClr val="black"/>
              </a:solidFill>
            </a:endParaRPr>
          </a:p>
          <a:p>
            <a:pPr marL="0" lvl="0" indent="0">
              <a:buNone/>
              <a:tabLst>
                <a:tab pos="357188" algn="l"/>
              </a:tabLst>
            </a:pPr>
            <a:r>
              <a:rPr lang="nl-BE" sz="3000" b="1">
                <a:solidFill>
                  <a:srgbClr val="FF8414"/>
                </a:solidFill>
              </a:rPr>
              <a:t>1</a:t>
            </a:r>
            <a:r>
              <a:rPr lang="nl-BE" sz="3000">
                <a:solidFill>
                  <a:prstClr val="black"/>
                </a:solidFill>
              </a:rPr>
              <a:t>	Inzetten op het ontplooien van alle talenten. Kiezen voor een </a:t>
            </a:r>
            <a:r>
              <a:rPr lang="nl-BE" sz="3000">
                <a:solidFill>
                  <a:srgbClr val="FF8414"/>
                </a:solidFill>
              </a:rPr>
              <a:t>kwaliteitsvolle brede vorming</a:t>
            </a:r>
            <a:r>
              <a:rPr lang="nl-BE" sz="3000">
                <a:solidFill>
                  <a:srgbClr val="FF0000"/>
                </a:solidFill>
              </a:rPr>
              <a:t> </a:t>
            </a:r>
            <a:r>
              <a:rPr lang="nl-BE" sz="3000">
                <a:solidFill>
                  <a:prstClr val="black"/>
                </a:solidFill>
              </a:rPr>
              <a:t>(hoofd, hart, handen, ziel), </a:t>
            </a:r>
            <a:br>
              <a:rPr lang="nl-BE" sz="3000">
                <a:solidFill>
                  <a:prstClr val="black"/>
                </a:solidFill>
              </a:rPr>
            </a:br>
            <a:r>
              <a:rPr lang="nl-BE" sz="3000">
                <a:solidFill>
                  <a:prstClr val="black"/>
                </a:solidFill>
              </a:rPr>
              <a:t>met bijzondere aandacht voor de meest kwetsbare leerlingen (niet vrijblijvend; het 	‘moeten van de liefde’ – Jezus als pedagoog).</a:t>
            </a:r>
          </a:p>
          <a:p>
            <a:pPr marL="0" indent="0">
              <a:buNone/>
            </a:pP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60664240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66CB6F3D-6C90-49C8-BB66-87BDC055D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082" b="3198"/>
          <a:stretch>
            <a:fillRect/>
          </a:stretch>
        </p:blipFill>
        <p:spPr bwMode="auto">
          <a:xfrm>
            <a:off x="0" y="-69575"/>
            <a:ext cx="12192000" cy="244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FDD46A2-E0BA-4BCE-9333-DAA87433A3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t>14</a:t>
            </a:fld>
            <a:endParaRPr lang="nl-BE">
              <a:solidFill>
                <a:prstClr val="white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275F4B-2B17-43A8-9CB2-2C30F0474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564" y="2598563"/>
            <a:ext cx="11246498" cy="38308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tabLst>
                <a:tab pos="357188" algn="l"/>
              </a:tabLst>
            </a:pPr>
            <a:r>
              <a:rPr lang="nl-BE" sz="2800">
                <a:solidFill>
                  <a:srgbClr val="00BECB"/>
                </a:solidFill>
              </a:rPr>
              <a:t>2</a:t>
            </a:r>
            <a:r>
              <a:rPr lang="nl-BE" sz="2800"/>
              <a:t>	We zien het als een opgave om door ons onderwijzen </a:t>
            </a:r>
            <a:br>
              <a:rPr lang="nl-BE" sz="2800"/>
            </a:br>
            <a:r>
              <a:rPr lang="nl-BE" sz="2800"/>
              <a:t>	een bijdrage te leveren aan een betere wereld (=Rijk Gods).   	Geïnspireerd burger worden &amp; zijn. </a:t>
            </a:r>
            <a:r>
              <a:rPr lang="nl-BE" sz="2800">
                <a:solidFill>
                  <a:srgbClr val="00BECB"/>
                </a:solidFill>
              </a:rPr>
              <a:t>Socialiseren</a:t>
            </a:r>
            <a:r>
              <a:rPr lang="nl-BE" sz="2800"/>
              <a:t>. </a:t>
            </a:r>
            <a:br>
              <a:rPr lang="nl-BE" sz="2800"/>
            </a:br>
            <a:r>
              <a:rPr lang="nl-BE" sz="2800"/>
              <a:t/>
            </a:r>
            <a:br>
              <a:rPr lang="nl-BE" sz="2800"/>
            </a:br>
            <a:r>
              <a:rPr lang="nl-BE" sz="2800"/>
              <a:t>	We doen dit vanuit een eigen kijk/visie/bril: </a:t>
            </a:r>
            <a:br>
              <a:rPr lang="nl-BE" sz="2800"/>
            </a:br>
            <a:r>
              <a:rPr lang="nl-BE" sz="2800"/>
              <a:t>	</a:t>
            </a:r>
            <a:r>
              <a:rPr lang="nl-BE" sz="2800">
                <a:solidFill>
                  <a:srgbClr val="00BECB"/>
                </a:solidFill>
              </a:rPr>
              <a:t>christelijk mens- en wereldbeeld</a:t>
            </a:r>
            <a:r>
              <a:rPr lang="nl-BE" sz="2800"/>
              <a:t>. </a:t>
            </a:r>
            <a:br>
              <a:rPr lang="nl-BE" sz="2800"/>
            </a:br>
            <a:r>
              <a:rPr lang="nl-BE" sz="2800"/>
              <a:t>	Opvoedingsprojecten worden geschreven en uitgedragen vanuit een 	christelijk mens- en wereldbeeld.</a:t>
            </a:r>
          </a:p>
          <a:p>
            <a:pPr marL="0" indent="0">
              <a:buNone/>
            </a:pPr>
            <a:endParaRPr lang="nl-BE" sz="2800"/>
          </a:p>
          <a:p>
            <a:pPr marL="0" indent="0">
              <a:buNone/>
              <a:tabLst>
                <a:tab pos="357188" algn="l"/>
              </a:tabLst>
            </a:pPr>
            <a:r>
              <a:rPr lang="nl-BE" sz="2800">
                <a:solidFill>
                  <a:srgbClr val="00B0F0"/>
                </a:solidFill>
                <a:latin typeface="Trebuchet MS" panose="020B0603020202020204" pitchFamily="34" charset="0"/>
              </a:rPr>
              <a:t>	</a:t>
            </a:r>
            <a:r>
              <a:rPr lang="nl-BE" sz="2800">
                <a:solidFill>
                  <a:srgbClr val="00BECB"/>
                </a:solidFill>
                <a:latin typeface="Trebuchet MS" panose="020B0603020202020204" pitchFamily="34" charset="0"/>
              </a:rPr>
              <a:t>In dialoog </a:t>
            </a:r>
            <a:r>
              <a:rPr lang="nl-BE" sz="2800">
                <a:latin typeface="Trebuchet MS" panose="020B0603020202020204" pitchFamily="34" charset="0"/>
              </a:rPr>
              <a:t>met alle betrokkenen in de samenleving en </a:t>
            </a:r>
          </a:p>
          <a:p>
            <a:pPr marL="0" indent="0">
              <a:buNone/>
              <a:tabLst>
                <a:tab pos="357188" algn="l"/>
              </a:tabLst>
            </a:pPr>
            <a:r>
              <a:rPr lang="nl-BE" sz="2800">
                <a:latin typeface="Trebuchet MS" panose="020B0603020202020204" pitchFamily="34" charset="0"/>
              </a:rPr>
              <a:t>	op school = pluraliteit en diversiteit.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7662067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66CB6F3D-6C90-49C8-BB66-87BDC055D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082" b="3198"/>
          <a:stretch>
            <a:fillRect/>
          </a:stretch>
        </p:blipFill>
        <p:spPr bwMode="auto">
          <a:xfrm>
            <a:off x="0" y="-69575"/>
            <a:ext cx="12192000" cy="244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FDD46A2-E0BA-4BCE-9333-DAA87433A3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t>15</a:t>
            </a:fld>
            <a:endParaRPr lang="nl-BE">
              <a:solidFill>
                <a:prstClr val="white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275F4B-2B17-43A8-9CB2-2C30F0474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564" y="2598563"/>
            <a:ext cx="11246498" cy="3830837"/>
          </a:xfrm>
        </p:spPr>
        <p:txBody>
          <a:bodyPr>
            <a:normAutofit/>
          </a:bodyPr>
          <a:lstStyle/>
          <a:p>
            <a:pPr marL="357188" indent="-357188">
              <a:buAutoNum type="arabicPlain" startAt="3"/>
              <a:tabLst>
                <a:tab pos="357188" algn="l"/>
              </a:tabLst>
            </a:pPr>
            <a:r>
              <a:rPr lang="nl-BE" sz="2800">
                <a:solidFill>
                  <a:srgbClr val="999D00"/>
                </a:solidFill>
              </a:rPr>
              <a:t>Identificeren: </a:t>
            </a:r>
            <a:r>
              <a:rPr lang="nl-BE" sz="2800"/>
              <a:t/>
            </a:r>
            <a:br>
              <a:rPr lang="nl-BE" sz="2800"/>
            </a:br>
            <a:r>
              <a:rPr lang="nl-BE" sz="2800"/>
              <a:t>leerlingen uitdagen om zich te spiegelen/te schuren aan een waarden- en normenpatroon dat we hen voorhouden.</a:t>
            </a:r>
          </a:p>
          <a:p>
            <a:pPr marL="357188" indent="-357188">
              <a:buNone/>
              <a:tabLst>
                <a:tab pos="357188" algn="l"/>
              </a:tabLst>
            </a:pPr>
            <a:r>
              <a:rPr lang="nl-BE" sz="2800"/>
              <a:t>	Met de bedoeling dat ze hun eigen waarden- en normenpatroon gaan ontwikkelen.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69799536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489C480-6A34-4725-9B54-4F22369D6D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t>16</a:t>
            </a:fld>
            <a:endParaRPr lang="nl-BE">
              <a:solidFill>
                <a:prstClr val="white"/>
              </a:solidFill>
            </a:endParaRPr>
          </a:p>
        </p:txBody>
      </p:sp>
      <p:graphicFrame>
        <p:nvGraphicFramePr>
          <p:cNvPr id="10" name="Tabel 9">
            <a:extLst>
              <a:ext uri="{FF2B5EF4-FFF2-40B4-BE49-F238E27FC236}">
                <a16:creationId xmlns:a16="http://schemas.microsoft.com/office/drawing/2014/main" id="{941F3E19-7903-45B5-97BC-35AB0D9337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531048"/>
              </p:ext>
            </p:extLst>
          </p:nvPr>
        </p:nvGraphicFramePr>
        <p:xfrm>
          <a:off x="1778466" y="594127"/>
          <a:ext cx="8012288" cy="511255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50088">
                  <a:extLst>
                    <a:ext uri="{9D8B030D-6E8A-4147-A177-3AD203B41FA5}">
                      <a16:colId xmlns:a16="http://schemas.microsoft.com/office/drawing/2014/main" val="80644009"/>
                    </a:ext>
                  </a:extLst>
                </a:gridCol>
                <a:gridCol w="4062200">
                  <a:extLst>
                    <a:ext uri="{9D8B030D-6E8A-4147-A177-3AD203B41FA5}">
                      <a16:colId xmlns:a16="http://schemas.microsoft.com/office/drawing/2014/main" val="3796675192"/>
                    </a:ext>
                  </a:extLst>
                </a:gridCol>
              </a:tblGrid>
              <a:tr h="864487">
                <a:tc>
                  <a:txBody>
                    <a:bodyPr/>
                    <a:lstStyle/>
                    <a:p>
                      <a:pPr algn="ctr"/>
                      <a:r>
                        <a:rPr lang="nl-BE" sz="2100">
                          <a:latin typeface="+mj-lt"/>
                        </a:rPr>
                        <a:t>de bijdrage </a:t>
                      </a:r>
                    </a:p>
                    <a:p>
                      <a:pPr algn="ctr"/>
                      <a:r>
                        <a:rPr lang="nl-BE" sz="2100">
                          <a:latin typeface="+mj-lt"/>
                        </a:rPr>
                        <a:t>van leerlingen</a:t>
                      </a:r>
                    </a:p>
                  </a:txBody>
                  <a:tcPr marL="68580" marR="68580" marT="34290" marB="34290">
                    <a:solidFill>
                      <a:srgbClr val="FF841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100">
                          <a:latin typeface="+mj-lt"/>
                        </a:rPr>
                        <a:t>de verwachtingen </a:t>
                      </a:r>
                    </a:p>
                    <a:p>
                      <a:pPr algn="ctr"/>
                      <a:r>
                        <a:rPr lang="nl-BE" sz="2100">
                          <a:latin typeface="+mj-lt"/>
                        </a:rPr>
                        <a:t>van leerlingen</a:t>
                      </a:r>
                    </a:p>
                  </a:txBody>
                  <a:tcPr marL="68580" marR="68580" marT="34290" marB="34290">
                    <a:solidFill>
                      <a:srgbClr val="FF841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81747"/>
                  </a:ext>
                </a:extLst>
              </a:tr>
              <a:tr h="4248067">
                <a:tc>
                  <a:txBody>
                    <a:bodyPr/>
                    <a:lstStyle/>
                    <a:p>
                      <a:endParaRPr lang="nl-BE" sz="1400">
                        <a:latin typeface="+mj-lt"/>
                      </a:endParaRPr>
                    </a:p>
                    <a:p>
                      <a:pPr algn="ctr"/>
                      <a:r>
                        <a:rPr lang="nl-BE" sz="2100">
                          <a:latin typeface="+mj-lt"/>
                        </a:rPr>
                        <a:t>willen in dialoog gaan </a:t>
                      </a:r>
                    </a:p>
                    <a:p>
                      <a:pPr algn="ctr"/>
                      <a:r>
                        <a:rPr lang="nl-BE" sz="2100">
                          <a:latin typeface="+mj-lt"/>
                        </a:rPr>
                        <a:t>&amp; </a:t>
                      </a:r>
                    </a:p>
                    <a:p>
                      <a:pPr algn="ctr"/>
                      <a:r>
                        <a:rPr lang="nl-BE" sz="2100">
                          <a:latin typeface="+mj-lt"/>
                        </a:rPr>
                        <a:t>zich laten uitdagen </a:t>
                      </a:r>
                    </a:p>
                    <a:p>
                      <a:pPr algn="ctr"/>
                      <a:r>
                        <a:rPr lang="nl-BE" sz="2100">
                          <a:latin typeface="+mj-lt"/>
                        </a:rPr>
                        <a:t>door het vormingsaanbod </a:t>
                      </a:r>
                    </a:p>
                    <a:p>
                      <a:pPr algn="ctr"/>
                      <a:r>
                        <a:rPr lang="nl-BE" sz="2100">
                          <a:latin typeface="+mj-lt"/>
                        </a:rPr>
                        <a:t>en de traditie van de school</a:t>
                      </a:r>
                    </a:p>
                    <a:p>
                      <a:pPr algn="ctr"/>
                      <a:endParaRPr lang="nl-BE" sz="2100">
                        <a:latin typeface="+mj-lt"/>
                      </a:endParaRPr>
                    </a:p>
                    <a:p>
                      <a:pPr algn="ctr"/>
                      <a:r>
                        <a:rPr lang="nl-BE" sz="2100">
                          <a:latin typeface="+mj-lt"/>
                        </a:rPr>
                        <a:t>een actieve bijdrage</a:t>
                      </a:r>
                    </a:p>
                    <a:p>
                      <a:pPr algn="ctr"/>
                      <a:r>
                        <a:rPr lang="nl-BE" sz="2100">
                          <a:latin typeface="+mj-lt"/>
                        </a:rPr>
                        <a:t>door participatie en engagement</a:t>
                      </a:r>
                    </a:p>
                    <a:p>
                      <a:pPr algn="ctr"/>
                      <a:r>
                        <a:rPr lang="nl-BE" sz="2100">
                          <a:latin typeface="+mj-lt"/>
                        </a:rPr>
                        <a:t>in inspraakorganen</a:t>
                      </a:r>
                      <a:endParaRPr lang="nl-BE" sz="1400">
                        <a:latin typeface="+mj-lt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1400">
                        <a:latin typeface="+mj-lt"/>
                      </a:endParaRPr>
                    </a:p>
                    <a:p>
                      <a:pPr algn="ctr"/>
                      <a:r>
                        <a:rPr lang="nl-BE" sz="2100">
                          <a:latin typeface="+mj-lt"/>
                        </a:rPr>
                        <a:t>kwaliteitsvolle vorming krijgen</a:t>
                      </a:r>
                    </a:p>
                    <a:p>
                      <a:pPr algn="ctr"/>
                      <a:endParaRPr lang="nl-BE" sz="2100">
                        <a:latin typeface="+mj-lt"/>
                      </a:endParaRPr>
                    </a:p>
                    <a:p>
                      <a:pPr algn="ctr"/>
                      <a:r>
                        <a:rPr lang="nl-BE" sz="2100">
                          <a:latin typeface="+mj-lt"/>
                        </a:rPr>
                        <a:t>mogen groeien</a:t>
                      </a:r>
                    </a:p>
                    <a:p>
                      <a:pPr algn="ctr"/>
                      <a:r>
                        <a:rPr lang="nl-BE" sz="2100">
                          <a:latin typeface="+mj-lt"/>
                        </a:rPr>
                        <a:t>en</a:t>
                      </a:r>
                    </a:p>
                    <a:p>
                      <a:pPr algn="ctr"/>
                      <a:r>
                        <a:rPr lang="nl-BE" sz="2100">
                          <a:latin typeface="+mj-lt"/>
                        </a:rPr>
                        <a:t>leren verantwoordelijkheid opnemen</a:t>
                      </a:r>
                    </a:p>
                    <a:p>
                      <a:pPr algn="ctr"/>
                      <a:endParaRPr lang="nl-BE" sz="2100">
                        <a:latin typeface="+mj-lt"/>
                      </a:endParaRPr>
                    </a:p>
                    <a:p>
                      <a:pPr algn="ctr"/>
                      <a:r>
                        <a:rPr lang="nl-BE" sz="2100">
                          <a:latin typeface="+mj-lt"/>
                        </a:rPr>
                        <a:t>inspirerende en enthousiaste </a:t>
                      </a:r>
                    </a:p>
                    <a:p>
                      <a:pPr algn="ctr"/>
                      <a:r>
                        <a:rPr lang="nl-BE" sz="2100">
                          <a:latin typeface="+mj-lt"/>
                        </a:rPr>
                        <a:t>leraren en opvoeders </a:t>
                      </a:r>
                    </a:p>
                    <a:p>
                      <a:endParaRPr lang="nl-BE" sz="1400">
                        <a:latin typeface="+mj-lt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184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113536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7B53D35-2AE1-40E3-90CD-A3C73495A2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t>17</a:t>
            </a:fld>
            <a:endParaRPr lang="nl-BE">
              <a:solidFill>
                <a:prstClr val="white"/>
              </a:solidFill>
            </a:endParaRP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2275D397-65AE-4898-93B8-221B6DC549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262744"/>
              </p:ext>
            </p:extLst>
          </p:nvPr>
        </p:nvGraphicFramePr>
        <p:xfrm>
          <a:off x="1778467" y="594127"/>
          <a:ext cx="8012288" cy="554571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50088">
                  <a:extLst>
                    <a:ext uri="{9D8B030D-6E8A-4147-A177-3AD203B41FA5}">
                      <a16:colId xmlns:a16="http://schemas.microsoft.com/office/drawing/2014/main" val="80644009"/>
                    </a:ext>
                  </a:extLst>
                </a:gridCol>
                <a:gridCol w="4062200">
                  <a:extLst>
                    <a:ext uri="{9D8B030D-6E8A-4147-A177-3AD203B41FA5}">
                      <a16:colId xmlns:a16="http://schemas.microsoft.com/office/drawing/2014/main" val="3796675192"/>
                    </a:ext>
                  </a:extLst>
                </a:gridCol>
              </a:tblGrid>
              <a:tr h="871202">
                <a:tc>
                  <a:txBody>
                    <a:bodyPr/>
                    <a:lstStyle/>
                    <a:p>
                      <a:pPr algn="ctr"/>
                      <a:r>
                        <a:rPr lang="nl-BE" sz="2100">
                          <a:latin typeface="+mj-lt"/>
                        </a:rPr>
                        <a:t>de bijdrage </a:t>
                      </a:r>
                    </a:p>
                    <a:p>
                      <a:pPr algn="ctr"/>
                      <a:r>
                        <a:rPr lang="nl-BE" sz="2100">
                          <a:latin typeface="+mj-lt"/>
                        </a:rPr>
                        <a:t>van de personeelsleden</a:t>
                      </a:r>
                    </a:p>
                  </a:txBody>
                  <a:tcPr marL="68580" marR="68580" marT="34290" marB="34290">
                    <a:solidFill>
                      <a:srgbClr val="00BE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100">
                          <a:latin typeface="+mj-lt"/>
                        </a:rPr>
                        <a:t>de verwachtingen </a:t>
                      </a:r>
                    </a:p>
                    <a:p>
                      <a:pPr algn="ctr"/>
                      <a:r>
                        <a:rPr lang="nl-BE" sz="2100">
                          <a:latin typeface="+mj-lt"/>
                        </a:rPr>
                        <a:t>van de personeelsleden</a:t>
                      </a:r>
                    </a:p>
                  </a:txBody>
                  <a:tcPr marL="68580" marR="68580" marT="34290" marB="34290">
                    <a:solidFill>
                      <a:srgbClr val="00BE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81747"/>
                  </a:ext>
                </a:extLst>
              </a:tr>
              <a:tr h="4674517">
                <a:tc>
                  <a:txBody>
                    <a:bodyPr/>
                    <a:lstStyle/>
                    <a:p>
                      <a:endParaRPr lang="nl-BE" sz="1400">
                        <a:latin typeface="+mj-lt"/>
                      </a:endParaRPr>
                    </a:p>
                    <a:p>
                      <a:pPr algn="ctr"/>
                      <a:r>
                        <a:rPr lang="nl-BE" sz="2100">
                          <a:latin typeface="+mj-lt"/>
                        </a:rPr>
                        <a:t>professionaliteit</a:t>
                      </a:r>
                    </a:p>
                    <a:p>
                      <a:pPr algn="ctr"/>
                      <a:r>
                        <a:rPr lang="nl-BE" sz="1800">
                          <a:latin typeface="+mj-lt"/>
                        </a:rPr>
                        <a:t>(inhoudelijk, pedagogisch, didactisch)</a:t>
                      </a:r>
                    </a:p>
                    <a:p>
                      <a:pPr algn="ctr"/>
                      <a:endParaRPr lang="nl-BE" sz="2100">
                        <a:latin typeface="+mj-lt"/>
                      </a:endParaRPr>
                    </a:p>
                    <a:p>
                      <a:pPr algn="ctr"/>
                      <a:r>
                        <a:rPr lang="nl-BE" sz="2100">
                          <a:latin typeface="+mj-lt"/>
                        </a:rPr>
                        <a:t>actieve inzet </a:t>
                      </a:r>
                    </a:p>
                    <a:p>
                      <a:pPr algn="ctr"/>
                      <a:r>
                        <a:rPr lang="nl-BE" sz="2100">
                          <a:latin typeface="+mj-lt"/>
                        </a:rPr>
                        <a:t>voor het vormingsproject </a:t>
                      </a:r>
                    </a:p>
                    <a:p>
                      <a:pPr algn="ctr"/>
                      <a:r>
                        <a:rPr lang="nl-BE" sz="2100">
                          <a:latin typeface="+mj-lt"/>
                        </a:rPr>
                        <a:t>als bevoorrechte partners</a:t>
                      </a:r>
                    </a:p>
                    <a:p>
                      <a:pPr algn="ctr"/>
                      <a:endParaRPr lang="nl-BE" sz="2100">
                        <a:latin typeface="+mj-lt"/>
                      </a:endParaRPr>
                    </a:p>
                    <a:p>
                      <a:pPr algn="ctr"/>
                      <a:r>
                        <a:rPr lang="nl-BE" sz="2100">
                          <a:latin typeface="+mj-lt"/>
                        </a:rPr>
                        <a:t>met passie en gedrevenheid</a:t>
                      </a:r>
                    </a:p>
                    <a:p>
                      <a:pPr algn="ctr"/>
                      <a:r>
                        <a:rPr lang="nl-BE" sz="2100">
                          <a:latin typeface="+mj-lt"/>
                        </a:rPr>
                        <a:t>voor leerlingen en collega’s</a:t>
                      </a:r>
                    </a:p>
                    <a:p>
                      <a:pPr algn="ctr"/>
                      <a:endParaRPr lang="nl-BE" sz="2100">
                        <a:latin typeface="+mj-lt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1400">
                        <a:latin typeface="+mj-lt"/>
                      </a:endParaRPr>
                    </a:p>
                    <a:p>
                      <a:pPr algn="ctr"/>
                      <a:endParaRPr lang="nl-BE" sz="2100">
                        <a:latin typeface="+mj-lt"/>
                      </a:endParaRPr>
                    </a:p>
                    <a:p>
                      <a:pPr algn="ctr"/>
                      <a:r>
                        <a:rPr lang="nl-BE" sz="2100">
                          <a:latin typeface="+mj-lt"/>
                        </a:rPr>
                        <a:t>in gesprek gaan met </a:t>
                      </a:r>
                    </a:p>
                    <a:p>
                      <a:pPr algn="ctr"/>
                      <a:r>
                        <a:rPr lang="nl-BE" sz="2100">
                          <a:latin typeface="+mj-lt"/>
                        </a:rPr>
                        <a:t>leerlingen, collega’s en de schoolleiding rond het opvoedingsproject</a:t>
                      </a:r>
                    </a:p>
                    <a:p>
                      <a:pPr algn="ctr"/>
                      <a:endParaRPr lang="nl-BE" sz="2100">
                        <a:latin typeface="+mj-lt"/>
                      </a:endParaRPr>
                    </a:p>
                    <a:p>
                      <a:pPr algn="ctr"/>
                      <a:endParaRPr lang="nl-BE" sz="2100">
                        <a:latin typeface="+mj-lt"/>
                      </a:endParaRPr>
                    </a:p>
                    <a:p>
                      <a:pPr algn="ctr"/>
                      <a:r>
                        <a:rPr lang="nl-BE" sz="2100">
                          <a:latin typeface="+mj-lt"/>
                        </a:rPr>
                        <a:t>de lerende optimaal tot</a:t>
                      </a:r>
                    </a:p>
                    <a:p>
                      <a:pPr algn="ctr"/>
                      <a:r>
                        <a:rPr lang="nl-BE" sz="2100">
                          <a:latin typeface="+mj-lt"/>
                        </a:rPr>
                        <a:t>leren, leven en werken brengen</a:t>
                      </a:r>
                    </a:p>
                    <a:p>
                      <a:pPr algn="ctr"/>
                      <a:endParaRPr lang="nl-BE" sz="2100">
                        <a:latin typeface="+mj-lt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184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9700500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C5A9B55-CAAD-4BE2-9B11-4681C05784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t>18</a:t>
            </a:fld>
            <a:endParaRPr lang="nl-BE">
              <a:solidFill>
                <a:prstClr val="white"/>
              </a:solidFill>
            </a:endParaRP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83266B9E-B5E2-4488-9F9E-FAE5522BFB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88348"/>
              </p:ext>
            </p:extLst>
          </p:nvPr>
        </p:nvGraphicFramePr>
        <p:xfrm>
          <a:off x="1778466" y="594127"/>
          <a:ext cx="8012288" cy="55653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50087">
                  <a:extLst>
                    <a:ext uri="{9D8B030D-6E8A-4147-A177-3AD203B41FA5}">
                      <a16:colId xmlns:a16="http://schemas.microsoft.com/office/drawing/2014/main" val="80644009"/>
                    </a:ext>
                  </a:extLst>
                </a:gridCol>
                <a:gridCol w="4062201">
                  <a:extLst>
                    <a:ext uri="{9D8B030D-6E8A-4147-A177-3AD203B41FA5}">
                      <a16:colId xmlns:a16="http://schemas.microsoft.com/office/drawing/2014/main" val="3796675192"/>
                    </a:ext>
                  </a:extLst>
                </a:gridCol>
              </a:tblGrid>
              <a:tr h="806190">
                <a:tc>
                  <a:txBody>
                    <a:bodyPr/>
                    <a:lstStyle/>
                    <a:p>
                      <a:pPr algn="ctr"/>
                      <a:r>
                        <a:rPr lang="nl-BE" sz="2100">
                          <a:latin typeface="+mj-lt"/>
                        </a:rPr>
                        <a:t>de bijdrage </a:t>
                      </a:r>
                    </a:p>
                    <a:p>
                      <a:pPr algn="ctr"/>
                      <a:r>
                        <a:rPr lang="nl-BE" sz="2100">
                          <a:latin typeface="+mj-lt"/>
                        </a:rPr>
                        <a:t>van schoolleiders</a:t>
                      </a:r>
                    </a:p>
                  </a:txBody>
                  <a:tcPr marL="68580" marR="68580" marT="34290" marB="34290">
                    <a:solidFill>
                      <a:srgbClr val="999D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100">
                          <a:latin typeface="+mj-lt"/>
                        </a:rPr>
                        <a:t>de verwachtingen </a:t>
                      </a:r>
                    </a:p>
                    <a:p>
                      <a:pPr algn="ctr"/>
                      <a:r>
                        <a:rPr lang="nl-BE" sz="2100">
                          <a:latin typeface="+mj-lt"/>
                        </a:rPr>
                        <a:t>van de schoolleiders</a:t>
                      </a:r>
                    </a:p>
                  </a:txBody>
                  <a:tcPr marL="68580" marR="68580" marT="34290" marB="34290">
                    <a:solidFill>
                      <a:srgbClr val="999D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81747"/>
                  </a:ext>
                </a:extLst>
              </a:tr>
              <a:tr h="4759122">
                <a:tc>
                  <a:txBody>
                    <a:bodyPr/>
                    <a:lstStyle/>
                    <a:p>
                      <a:pPr algn="ctr"/>
                      <a:r>
                        <a:rPr lang="nl-BE" sz="1800">
                          <a:latin typeface="+mj-lt"/>
                        </a:rPr>
                        <a:t>richting geven </a:t>
                      </a:r>
                    </a:p>
                    <a:p>
                      <a:pPr algn="ctr"/>
                      <a:r>
                        <a:rPr lang="nl-BE" sz="1800">
                          <a:latin typeface="+mj-lt"/>
                        </a:rPr>
                        <a:t>aan het pedagogisch project</a:t>
                      </a:r>
                    </a:p>
                    <a:p>
                      <a:pPr algn="ctr"/>
                      <a:r>
                        <a:rPr lang="nl-BE" sz="1800">
                          <a:latin typeface="+mj-lt"/>
                        </a:rPr>
                        <a:t>van de katholieke dialoogschool</a:t>
                      </a:r>
                    </a:p>
                    <a:p>
                      <a:pPr algn="ctr"/>
                      <a:endParaRPr lang="nl-BE" sz="1800">
                        <a:latin typeface="+mj-lt"/>
                      </a:endParaRPr>
                    </a:p>
                    <a:p>
                      <a:pPr algn="ctr"/>
                      <a:r>
                        <a:rPr lang="nl-BE" sz="1800">
                          <a:latin typeface="+mj-lt"/>
                        </a:rPr>
                        <a:t>zich engageren voor een genereuze, </a:t>
                      </a:r>
                    </a:p>
                    <a:p>
                      <a:pPr algn="ctr"/>
                      <a:r>
                        <a:rPr lang="nl-BE" sz="1800">
                          <a:latin typeface="+mj-lt"/>
                        </a:rPr>
                        <a:t>zorgzame en rechtvaardige school </a:t>
                      </a:r>
                    </a:p>
                    <a:p>
                      <a:pPr algn="ctr"/>
                      <a:r>
                        <a:rPr lang="nl-BE" sz="1800">
                          <a:latin typeface="+mj-lt"/>
                        </a:rPr>
                        <a:t>en samenleving, waar alle leerlingen en personeelsleden welkom zijn</a:t>
                      </a:r>
                    </a:p>
                    <a:p>
                      <a:pPr algn="ctr"/>
                      <a:endParaRPr lang="nl-BE" sz="1800">
                        <a:latin typeface="+mj-lt"/>
                      </a:endParaRPr>
                    </a:p>
                    <a:p>
                      <a:pPr algn="ctr"/>
                      <a:r>
                        <a:rPr lang="nl-BE" sz="1800">
                          <a:latin typeface="+mj-lt"/>
                        </a:rPr>
                        <a:t>zetten zich in voor een werkomgeving die personeelsleden ondersteunt, motiveert en waardeert</a:t>
                      </a:r>
                    </a:p>
                  </a:txBody>
                  <a:tcPr marL="68580" marR="68580" marT="34290" marB="34290">
                    <a:solidFill>
                      <a:srgbClr val="FCFF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1800">
                        <a:latin typeface="+mj-lt"/>
                      </a:endParaRPr>
                    </a:p>
                    <a:p>
                      <a:pPr algn="ctr"/>
                      <a:endParaRPr lang="nl-BE" sz="1800">
                        <a:latin typeface="+mj-lt"/>
                      </a:endParaRPr>
                    </a:p>
                    <a:p>
                      <a:pPr algn="ctr"/>
                      <a:r>
                        <a:rPr lang="nl-BE" sz="1800">
                          <a:latin typeface="+mj-lt"/>
                        </a:rPr>
                        <a:t>samen met alle betrokken</a:t>
                      </a:r>
                    </a:p>
                    <a:p>
                      <a:pPr algn="ctr"/>
                      <a:r>
                        <a:rPr lang="nl-BE" sz="1800">
                          <a:latin typeface="+mj-lt"/>
                        </a:rPr>
                        <a:t>een geëngageerde leef- en leergemeenschap vormen</a:t>
                      </a:r>
                    </a:p>
                    <a:p>
                      <a:pPr algn="ctr"/>
                      <a:endParaRPr lang="nl-BE" sz="2100">
                        <a:latin typeface="+mj-lt"/>
                      </a:endParaRPr>
                    </a:p>
                    <a:p>
                      <a:pPr algn="ctr"/>
                      <a:r>
                        <a:rPr lang="nl-BE" sz="1800">
                          <a:latin typeface="+mj-lt"/>
                        </a:rPr>
                        <a:t>een dialogaal en gedeeld leiderschap</a:t>
                      </a:r>
                    </a:p>
                    <a:p>
                      <a:pPr algn="ctr"/>
                      <a:endParaRPr lang="nl-BE" sz="1800">
                        <a:latin typeface="+mj-lt"/>
                      </a:endParaRPr>
                    </a:p>
                    <a:p>
                      <a:pPr algn="ctr"/>
                      <a:r>
                        <a:rPr lang="nl-BE" sz="1800">
                          <a:latin typeface="+mj-lt"/>
                        </a:rPr>
                        <a:t>een duurzaam en zorgzaam personeelsbeleid</a:t>
                      </a:r>
                    </a:p>
                  </a:txBody>
                  <a:tcPr marL="68580" marR="68580" marT="34290" marB="34290">
                    <a:solidFill>
                      <a:srgbClr val="FCFF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184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3036252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43F5BDE-D891-4BD9-8729-706165C7DC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t>19</a:t>
            </a:fld>
            <a:endParaRPr lang="nl-BE">
              <a:solidFill>
                <a:prstClr val="white"/>
              </a:solidFill>
            </a:endParaRP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AA1F8BCA-361C-4E6D-A3D7-CECBA76B0D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795778"/>
              </p:ext>
            </p:extLst>
          </p:nvPr>
        </p:nvGraphicFramePr>
        <p:xfrm>
          <a:off x="1778467" y="594127"/>
          <a:ext cx="8012288" cy="54412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50088">
                  <a:extLst>
                    <a:ext uri="{9D8B030D-6E8A-4147-A177-3AD203B41FA5}">
                      <a16:colId xmlns:a16="http://schemas.microsoft.com/office/drawing/2014/main" val="80644009"/>
                    </a:ext>
                  </a:extLst>
                </a:gridCol>
                <a:gridCol w="4062200">
                  <a:extLst>
                    <a:ext uri="{9D8B030D-6E8A-4147-A177-3AD203B41FA5}">
                      <a16:colId xmlns:a16="http://schemas.microsoft.com/office/drawing/2014/main" val="3796675192"/>
                    </a:ext>
                  </a:extLst>
                </a:gridCol>
              </a:tblGrid>
              <a:tr h="894890">
                <a:tc>
                  <a:txBody>
                    <a:bodyPr/>
                    <a:lstStyle/>
                    <a:p>
                      <a:pPr algn="ctr"/>
                      <a:r>
                        <a:rPr lang="nl-BE" sz="2100">
                          <a:latin typeface="+mj-lt"/>
                        </a:rPr>
                        <a:t>de bijdrage </a:t>
                      </a:r>
                    </a:p>
                    <a:p>
                      <a:pPr algn="ctr"/>
                      <a:r>
                        <a:rPr lang="nl-BE" sz="2100">
                          <a:latin typeface="+mj-lt"/>
                        </a:rPr>
                        <a:t>van de ouders</a:t>
                      </a:r>
                    </a:p>
                  </a:txBody>
                  <a:tcPr marL="68580" marR="68580" marT="34290" marB="34290">
                    <a:solidFill>
                      <a:srgbClr val="BF18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100">
                          <a:latin typeface="+mj-lt"/>
                        </a:rPr>
                        <a:t>de verwachtingen </a:t>
                      </a:r>
                    </a:p>
                    <a:p>
                      <a:pPr algn="ctr"/>
                      <a:r>
                        <a:rPr lang="nl-BE" sz="2100">
                          <a:latin typeface="+mj-lt"/>
                        </a:rPr>
                        <a:t>van de ouders</a:t>
                      </a:r>
                    </a:p>
                  </a:txBody>
                  <a:tcPr marL="68580" marR="68580" marT="34290" marB="34290">
                    <a:solidFill>
                      <a:srgbClr val="BF18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81747"/>
                  </a:ext>
                </a:extLst>
              </a:tr>
              <a:tr h="4546338">
                <a:tc>
                  <a:txBody>
                    <a:bodyPr/>
                    <a:lstStyle/>
                    <a:p>
                      <a:pPr algn="ctr"/>
                      <a:endParaRPr lang="nl-BE" sz="2100">
                        <a:latin typeface="+mj-lt"/>
                      </a:endParaRPr>
                    </a:p>
                    <a:p>
                      <a:pPr algn="ctr"/>
                      <a:endParaRPr lang="nl-BE" sz="2100">
                        <a:latin typeface="+mj-lt"/>
                      </a:endParaRPr>
                    </a:p>
                    <a:p>
                      <a:pPr algn="ctr"/>
                      <a:r>
                        <a:rPr lang="nl-BE" sz="2100">
                          <a:latin typeface="+mj-lt"/>
                        </a:rPr>
                        <a:t>vertrouwen geven </a:t>
                      </a:r>
                    </a:p>
                    <a:p>
                      <a:pPr algn="ctr"/>
                      <a:r>
                        <a:rPr lang="nl-BE" sz="2100">
                          <a:latin typeface="+mj-lt"/>
                        </a:rPr>
                        <a:t>in de wijze waarop de school</a:t>
                      </a:r>
                    </a:p>
                    <a:p>
                      <a:pPr algn="ctr"/>
                      <a:r>
                        <a:rPr lang="nl-BE" sz="2100">
                          <a:latin typeface="+mj-lt"/>
                        </a:rPr>
                        <a:t>haar project vorm geeft</a:t>
                      </a:r>
                    </a:p>
                    <a:p>
                      <a:pPr algn="ctr"/>
                      <a:endParaRPr lang="nl-BE" sz="1800">
                        <a:latin typeface="+mj-lt"/>
                      </a:endParaRPr>
                    </a:p>
                    <a:p>
                      <a:pPr algn="ctr"/>
                      <a:r>
                        <a:rPr lang="nl-BE" sz="2100">
                          <a:latin typeface="+mj-lt"/>
                        </a:rPr>
                        <a:t>partner zijn van de school</a:t>
                      </a:r>
                    </a:p>
                    <a:p>
                      <a:pPr algn="ctr"/>
                      <a:r>
                        <a:rPr lang="nl-BE" sz="2100">
                          <a:latin typeface="+mj-lt"/>
                        </a:rPr>
                        <a:t>voor de opvoeding en vorming</a:t>
                      </a:r>
                    </a:p>
                  </a:txBody>
                  <a:tcPr marL="68580" marR="68580" marT="34290" marB="34290">
                    <a:solidFill>
                      <a:srgbClr val="F5B1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2100">
                        <a:latin typeface="+mj-lt"/>
                      </a:endParaRPr>
                    </a:p>
                    <a:p>
                      <a:pPr algn="ctr"/>
                      <a:endParaRPr lang="nl-BE" sz="2100">
                        <a:latin typeface="+mj-lt"/>
                      </a:endParaRPr>
                    </a:p>
                    <a:p>
                      <a:pPr algn="ctr"/>
                      <a:r>
                        <a:rPr lang="nl-BE" sz="2100">
                          <a:latin typeface="+mj-lt"/>
                        </a:rPr>
                        <a:t>dat de school bijdraagt</a:t>
                      </a:r>
                    </a:p>
                    <a:p>
                      <a:pPr algn="ctr"/>
                      <a:r>
                        <a:rPr lang="nl-BE" sz="2100">
                          <a:latin typeface="+mj-lt"/>
                        </a:rPr>
                        <a:t>aan de opvoeding </a:t>
                      </a:r>
                    </a:p>
                    <a:p>
                      <a:pPr algn="ctr"/>
                      <a:r>
                        <a:rPr lang="nl-BE" sz="2100">
                          <a:latin typeface="+mj-lt"/>
                        </a:rPr>
                        <a:t>die ze zelf willen geven</a:t>
                      </a:r>
                    </a:p>
                    <a:p>
                      <a:pPr algn="ctr"/>
                      <a:endParaRPr lang="nl-BE" sz="2100">
                        <a:latin typeface="+mj-lt"/>
                      </a:endParaRPr>
                    </a:p>
                    <a:p>
                      <a:pPr algn="ctr"/>
                      <a:r>
                        <a:rPr lang="nl-BE" sz="2100">
                          <a:latin typeface="+mj-lt"/>
                        </a:rPr>
                        <a:t>betrokken worden</a:t>
                      </a:r>
                    </a:p>
                    <a:p>
                      <a:pPr algn="ctr"/>
                      <a:r>
                        <a:rPr lang="nl-BE" sz="2100">
                          <a:latin typeface="+mj-lt"/>
                        </a:rPr>
                        <a:t>in het samen school maken</a:t>
                      </a:r>
                    </a:p>
                  </a:txBody>
                  <a:tcPr marL="68580" marR="68580" marT="34290" marB="34290">
                    <a:solidFill>
                      <a:srgbClr val="F5B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184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881684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78146868-9AED-48BB-A6E7-89D76F63F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4906" y="485804"/>
            <a:ext cx="7184571" cy="59435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BE" sz="2800"/>
              <a:t>Vanaf 1994 ontvangen personeelsleden in het </a:t>
            </a:r>
            <a:br>
              <a:rPr lang="nl-BE" sz="2800"/>
            </a:br>
            <a:r>
              <a:rPr lang="nl-BE" sz="2800"/>
              <a:t>katholiek onderwijs</a:t>
            </a:r>
          </a:p>
          <a:p>
            <a:pPr marL="0" indent="0" algn="ctr">
              <a:buNone/>
            </a:pPr>
            <a:r>
              <a:rPr lang="nl-BE" sz="2800"/>
              <a:t>bij hun contract</a:t>
            </a:r>
          </a:p>
          <a:p>
            <a:pPr marL="0" indent="0" algn="ctr">
              <a:buNone/>
            </a:pPr>
            <a:r>
              <a:rPr lang="nl-BE" sz="2800"/>
              <a:t>de ‘</a:t>
            </a:r>
            <a:r>
              <a:rPr lang="nl-BE" sz="2800" b="1"/>
              <a:t>opdrachtsverklaring van het katholiek onderwijs in Vlaanderen</a:t>
            </a:r>
            <a:r>
              <a:rPr lang="nl-BE" sz="2800"/>
              <a:t>’</a:t>
            </a:r>
          </a:p>
          <a:p>
            <a:pPr marL="0" indent="0" algn="ctr">
              <a:buNone/>
            </a:pPr>
            <a:r>
              <a:rPr lang="nl-BE" sz="2800"/>
              <a:t/>
            </a:r>
            <a:br>
              <a:rPr lang="nl-BE" sz="2800"/>
            </a:br>
            <a:r>
              <a:rPr lang="nl-BE" sz="2800"/>
              <a:t/>
            </a:r>
            <a:br>
              <a:rPr lang="nl-BE" sz="2800"/>
            </a:br>
            <a:r>
              <a:rPr lang="nl-BE" sz="2800"/>
              <a:t>Algemene Raad van het Katholiek Onderwijs (ARKO)</a:t>
            </a:r>
          </a:p>
          <a:p>
            <a:pPr marL="0" indent="0" algn="ctr">
              <a:buNone/>
            </a:pPr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6EDAF64-0B68-464B-A871-ADB00083EC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9E3A5C-986B-47BE-8F96-3787467B82A8}" type="slidenum">
              <a:rPr lang="nl-BE" smtClean="0"/>
              <a:t>2</a:t>
            </a:fld>
            <a:endParaRPr lang="nl-BE"/>
          </a:p>
        </p:txBody>
      </p:sp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7F71BC19-A6DB-40A2-A409-140AF7D12D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6683" y="485804"/>
            <a:ext cx="2804389" cy="56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642915"/>
      </p:ext>
    </p:extLst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DC9DD09-33FE-4C84-8F1B-8F34D9C842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t>20</a:t>
            </a:fld>
            <a:endParaRPr lang="nl-BE">
              <a:solidFill>
                <a:prstClr val="white"/>
              </a:solidFill>
            </a:endParaRP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D8357007-52BE-45BC-AF20-66DC309319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245046"/>
              </p:ext>
            </p:extLst>
          </p:nvPr>
        </p:nvGraphicFramePr>
        <p:xfrm>
          <a:off x="1778466" y="594126"/>
          <a:ext cx="8012288" cy="566974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950088">
                  <a:extLst>
                    <a:ext uri="{9D8B030D-6E8A-4147-A177-3AD203B41FA5}">
                      <a16:colId xmlns:a16="http://schemas.microsoft.com/office/drawing/2014/main" val="80644009"/>
                    </a:ext>
                  </a:extLst>
                </a:gridCol>
                <a:gridCol w="4062200">
                  <a:extLst>
                    <a:ext uri="{9D8B030D-6E8A-4147-A177-3AD203B41FA5}">
                      <a16:colId xmlns:a16="http://schemas.microsoft.com/office/drawing/2014/main" val="3796675192"/>
                    </a:ext>
                  </a:extLst>
                </a:gridCol>
              </a:tblGrid>
              <a:tr h="834631">
                <a:tc>
                  <a:txBody>
                    <a:bodyPr/>
                    <a:lstStyle/>
                    <a:p>
                      <a:pPr algn="ctr"/>
                      <a:r>
                        <a:rPr lang="nl-BE" sz="2100"/>
                        <a:t>de bijdrage </a:t>
                      </a:r>
                    </a:p>
                    <a:p>
                      <a:pPr algn="ctr"/>
                      <a:r>
                        <a:rPr lang="nl-BE" sz="2100"/>
                        <a:t>van de besturen</a:t>
                      </a:r>
                      <a:endParaRPr lang="nl-BE" sz="2100">
                        <a:latin typeface="+mj-lt"/>
                      </a:endParaRPr>
                    </a:p>
                  </a:txBody>
                  <a:tcPr marL="68580" marR="68580" marT="34290" marB="34290">
                    <a:solidFill>
                      <a:srgbClr val="00BE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100"/>
                        <a:t>de verwachtingen </a:t>
                      </a:r>
                    </a:p>
                    <a:p>
                      <a:pPr algn="ctr"/>
                      <a:r>
                        <a:rPr lang="nl-BE" sz="2100"/>
                        <a:t>van de besturen</a:t>
                      </a:r>
                      <a:endParaRPr lang="nl-BE" sz="2100">
                        <a:latin typeface="+mj-lt"/>
                      </a:endParaRPr>
                    </a:p>
                  </a:txBody>
                  <a:tcPr marL="68580" marR="68580" marT="34290" marB="34290">
                    <a:solidFill>
                      <a:srgbClr val="00BE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81747"/>
                  </a:ext>
                </a:extLst>
              </a:tr>
              <a:tr h="4835116">
                <a:tc>
                  <a:txBody>
                    <a:bodyPr/>
                    <a:lstStyle/>
                    <a:p>
                      <a:pPr algn="ctr"/>
                      <a:r>
                        <a:rPr lang="nl-BE" sz="1500"/>
                        <a:t>de band maken met de traditie</a:t>
                      </a:r>
                    </a:p>
                    <a:p>
                      <a:pPr algn="ctr"/>
                      <a:endParaRPr lang="nl-BE" sz="600"/>
                    </a:p>
                    <a:p>
                      <a:pPr algn="ctr"/>
                      <a:r>
                        <a:rPr lang="nl-BE" sz="1500"/>
                        <a:t>goede bestuurlijk-organisatorische randvoorwaarden scheppen</a:t>
                      </a:r>
                    </a:p>
                    <a:p>
                      <a:pPr algn="ctr"/>
                      <a:endParaRPr lang="nl-BE" sz="600"/>
                    </a:p>
                    <a:p>
                      <a:pPr algn="ctr"/>
                      <a:r>
                        <a:rPr lang="nl-BE" sz="1500"/>
                        <a:t>besturen in een geest </a:t>
                      </a:r>
                    </a:p>
                    <a:p>
                      <a:pPr algn="ctr"/>
                      <a:r>
                        <a:rPr lang="nl-BE" sz="1500"/>
                        <a:t>van dialogaal en gedeeld leiderschap</a:t>
                      </a:r>
                    </a:p>
                    <a:p>
                      <a:pPr algn="ctr"/>
                      <a:endParaRPr lang="nl-BE" sz="600"/>
                    </a:p>
                    <a:p>
                      <a:pPr algn="ctr"/>
                      <a:r>
                        <a:rPr lang="nl-BE" sz="1500"/>
                        <a:t>ruimte geven aan schoolleiders </a:t>
                      </a:r>
                    </a:p>
                    <a:p>
                      <a:pPr algn="ctr"/>
                      <a:r>
                        <a:rPr lang="nl-BE" sz="1500"/>
                        <a:t>om hun verantwoordelijkheid </a:t>
                      </a:r>
                    </a:p>
                    <a:p>
                      <a:pPr algn="ctr"/>
                      <a:r>
                        <a:rPr lang="nl-BE" sz="1500"/>
                        <a:t>voluit te kunnen opnemen</a:t>
                      </a:r>
                    </a:p>
                    <a:p>
                      <a:pPr algn="ctr"/>
                      <a:endParaRPr lang="nl-BE" sz="600"/>
                    </a:p>
                    <a:p>
                      <a:pPr algn="ctr"/>
                      <a:r>
                        <a:rPr lang="nl-BE" sz="1500"/>
                        <a:t>garanderen van de verankering van de school</a:t>
                      </a:r>
                    </a:p>
                    <a:p>
                      <a:pPr algn="ctr"/>
                      <a:r>
                        <a:rPr lang="nl-BE" sz="1500"/>
                        <a:t>in de lokale gemeenschap</a:t>
                      </a:r>
                    </a:p>
                    <a:p>
                      <a:pPr algn="ctr"/>
                      <a:endParaRPr lang="nl-BE" sz="600"/>
                    </a:p>
                    <a:p>
                      <a:pPr algn="ctr"/>
                      <a:r>
                        <a:rPr lang="nl-BE" sz="1500"/>
                        <a:t>kansen zoeken tot bestuurlijke optimalisering</a:t>
                      </a:r>
                    </a:p>
                    <a:p>
                      <a:pPr algn="ctr"/>
                      <a:endParaRPr lang="nl-BE" sz="600"/>
                    </a:p>
                    <a:p>
                      <a:pPr algn="ctr"/>
                      <a:r>
                        <a:rPr lang="nl-BE" sz="1500"/>
                        <a:t>koesteren van de bijzondere familieband</a:t>
                      </a:r>
                    </a:p>
                    <a:p>
                      <a:pPr algn="ctr"/>
                      <a:r>
                        <a:rPr lang="nl-BE" sz="1500"/>
                        <a:t>met andere onderwijsinstellingen van het </a:t>
                      </a:r>
                    </a:p>
                    <a:p>
                      <a:pPr algn="ctr"/>
                      <a:r>
                        <a:rPr lang="nl-BE" sz="1500"/>
                        <a:t>Katholiek Onderwijs Vlaanderen</a:t>
                      </a:r>
                    </a:p>
                    <a:p>
                      <a:pPr algn="ctr"/>
                      <a:endParaRPr lang="nl-BE" sz="600"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nl-BE" sz="2100"/>
                    </a:p>
                    <a:p>
                      <a:pPr algn="ctr"/>
                      <a:endParaRPr lang="nl-BE" sz="2100"/>
                    </a:p>
                    <a:p>
                      <a:pPr algn="ctr"/>
                      <a:endParaRPr lang="nl-BE" sz="2100"/>
                    </a:p>
                    <a:p>
                      <a:pPr algn="ctr"/>
                      <a:endParaRPr lang="nl-BE" sz="1500"/>
                    </a:p>
                    <a:p>
                      <a:pPr algn="ctr"/>
                      <a:endParaRPr lang="nl-BE" sz="1500"/>
                    </a:p>
                    <a:p>
                      <a:pPr algn="ctr"/>
                      <a:r>
                        <a:rPr lang="nl-BE" sz="1500"/>
                        <a:t>schoolleiders en personeelsleden</a:t>
                      </a:r>
                    </a:p>
                    <a:p>
                      <a:pPr algn="ctr"/>
                      <a:r>
                        <a:rPr lang="nl-BE" sz="1500"/>
                        <a:t>die vernieuwend vorm geven</a:t>
                      </a:r>
                    </a:p>
                    <a:p>
                      <a:pPr algn="ctr"/>
                      <a:r>
                        <a:rPr lang="nl-BE" sz="1500"/>
                        <a:t>aan het project </a:t>
                      </a:r>
                    </a:p>
                    <a:p>
                      <a:pPr algn="ctr"/>
                      <a:r>
                        <a:rPr lang="nl-BE" sz="1500"/>
                        <a:t>van de katholiek dialoogschool</a:t>
                      </a:r>
                    </a:p>
                    <a:p>
                      <a:pPr algn="ctr"/>
                      <a:endParaRPr lang="nl-BE" sz="1500">
                        <a:latin typeface="+mj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13184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9309961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9433AFDB-9471-43FD-BC1C-2616062DFA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t>21</a:t>
            </a:fld>
            <a:endParaRPr lang="nl-BE">
              <a:solidFill>
                <a:prstClr val="white"/>
              </a:solidFill>
            </a:endParaRP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A4B4C3EB-83DA-40EF-814D-4328D703F4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842333"/>
              </p:ext>
            </p:extLst>
          </p:nvPr>
        </p:nvGraphicFramePr>
        <p:xfrm>
          <a:off x="1778466" y="594127"/>
          <a:ext cx="8012288" cy="539772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50089">
                  <a:extLst>
                    <a:ext uri="{9D8B030D-6E8A-4147-A177-3AD203B41FA5}">
                      <a16:colId xmlns:a16="http://schemas.microsoft.com/office/drawing/2014/main" val="80644009"/>
                    </a:ext>
                  </a:extLst>
                </a:gridCol>
                <a:gridCol w="4062199">
                  <a:extLst>
                    <a:ext uri="{9D8B030D-6E8A-4147-A177-3AD203B41FA5}">
                      <a16:colId xmlns:a16="http://schemas.microsoft.com/office/drawing/2014/main" val="3796675192"/>
                    </a:ext>
                  </a:extLst>
                </a:gridCol>
              </a:tblGrid>
              <a:tr h="1110813">
                <a:tc>
                  <a:txBody>
                    <a:bodyPr/>
                    <a:lstStyle/>
                    <a:p>
                      <a:pPr algn="ctr"/>
                      <a:r>
                        <a:rPr lang="nl-BE" sz="2100">
                          <a:latin typeface="+mj-lt"/>
                        </a:rPr>
                        <a:t>de bijdrage </a:t>
                      </a:r>
                    </a:p>
                    <a:p>
                      <a:pPr algn="ctr"/>
                      <a:r>
                        <a:rPr lang="nl-BE" sz="2100">
                          <a:latin typeface="+mj-lt"/>
                        </a:rPr>
                        <a:t>van lokale gemeenschap, </a:t>
                      </a:r>
                    </a:p>
                    <a:p>
                      <a:pPr algn="ctr"/>
                      <a:r>
                        <a:rPr lang="nl-BE" sz="2100">
                          <a:latin typeface="+mj-lt"/>
                        </a:rPr>
                        <a:t>kerk en samenleving</a:t>
                      </a:r>
                    </a:p>
                  </a:txBody>
                  <a:tcPr marL="68580" marR="68580" marT="34290" marB="34290">
                    <a:solidFill>
                      <a:srgbClr val="FF841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100">
                          <a:latin typeface="+mj-lt"/>
                        </a:rPr>
                        <a:t>de verwachtingen </a:t>
                      </a:r>
                    </a:p>
                    <a:p>
                      <a:pPr algn="ctr"/>
                      <a:r>
                        <a:rPr lang="nl-BE" sz="2100">
                          <a:latin typeface="+mj-lt"/>
                        </a:rPr>
                        <a:t>van de lokale gemeenschap, </a:t>
                      </a:r>
                    </a:p>
                    <a:p>
                      <a:pPr algn="ctr"/>
                      <a:r>
                        <a:rPr lang="nl-BE" sz="2100">
                          <a:latin typeface="+mj-lt"/>
                        </a:rPr>
                        <a:t>kerk en samenleving</a:t>
                      </a:r>
                    </a:p>
                  </a:txBody>
                  <a:tcPr marL="68580" marR="68580" marT="34290" marB="34290">
                    <a:solidFill>
                      <a:srgbClr val="FF841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81747"/>
                  </a:ext>
                </a:extLst>
              </a:tr>
              <a:tr h="4286913">
                <a:tc>
                  <a:txBody>
                    <a:bodyPr/>
                    <a:lstStyle/>
                    <a:p>
                      <a:pPr algn="ctr"/>
                      <a:r>
                        <a:rPr lang="nl-BE" sz="800">
                          <a:latin typeface="+mj-lt"/>
                        </a:rPr>
                        <a:t>lokale gemeenschap</a:t>
                      </a:r>
                    </a:p>
                    <a:p>
                      <a:pPr algn="ctr"/>
                      <a:r>
                        <a:rPr lang="nl-BE" sz="1800">
                          <a:latin typeface="+mj-lt"/>
                        </a:rPr>
                        <a:t>respect voor het project van de school</a:t>
                      </a:r>
                    </a:p>
                    <a:p>
                      <a:pPr algn="ctr"/>
                      <a:r>
                        <a:rPr lang="nl-BE" sz="1800">
                          <a:latin typeface="+mj-lt"/>
                        </a:rPr>
                        <a:t>en ondersteuning hierin</a:t>
                      </a:r>
                    </a:p>
                    <a:p>
                      <a:pPr algn="ctr"/>
                      <a:endParaRPr lang="nl-BE" sz="800">
                        <a:latin typeface="+mj-lt"/>
                      </a:endParaRPr>
                    </a:p>
                    <a:p>
                      <a:pPr algn="ctr"/>
                      <a:r>
                        <a:rPr lang="nl-BE" sz="800">
                          <a:latin typeface="+mj-lt"/>
                        </a:rPr>
                        <a:t>kerk</a:t>
                      </a:r>
                    </a:p>
                    <a:p>
                      <a:pPr algn="ctr"/>
                      <a:r>
                        <a:rPr lang="nl-BE" sz="1800">
                          <a:latin typeface="+mj-lt"/>
                        </a:rPr>
                        <a:t>zich blijvend in de dialoog </a:t>
                      </a:r>
                    </a:p>
                    <a:p>
                      <a:pPr algn="ctr"/>
                      <a:r>
                        <a:rPr lang="nl-BE" sz="1800">
                          <a:latin typeface="+mj-lt"/>
                        </a:rPr>
                        <a:t>met de school engageren </a:t>
                      </a:r>
                    </a:p>
                    <a:p>
                      <a:pPr algn="ctr"/>
                      <a:r>
                        <a:rPr lang="nl-BE" sz="1800">
                          <a:latin typeface="+mj-lt"/>
                        </a:rPr>
                        <a:t>om ook vandaag</a:t>
                      </a:r>
                    </a:p>
                    <a:p>
                      <a:pPr algn="ctr"/>
                      <a:r>
                        <a:rPr lang="nl-BE" sz="1800">
                          <a:latin typeface="+mj-lt"/>
                        </a:rPr>
                        <a:t>kinderen, jongeren &amp; volwassenen</a:t>
                      </a:r>
                    </a:p>
                    <a:p>
                      <a:pPr algn="ctr"/>
                      <a:r>
                        <a:rPr lang="nl-BE" sz="1800">
                          <a:latin typeface="+mj-lt"/>
                        </a:rPr>
                        <a:t>te blijven inspireren</a:t>
                      </a:r>
                    </a:p>
                    <a:p>
                      <a:pPr algn="ctr"/>
                      <a:endParaRPr lang="nl-BE" sz="800">
                        <a:latin typeface="+mj-lt"/>
                      </a:endParaRPr>
                    </a:p>
                    <a:p>
                      <a:pPr algn="ctr"/>
                      <a:r>
                        <a:rPr lang="nl-BE" sz="800">
                          <a:latin typeface="+mj-lt"/>
                        </a:rPr>
                        <a:t>samenleving</a:t>
                      </a:r>
                    </a:p>
                    <a:p>
                      <a:pPr algn="ctr"/>
                      <a:r>
                        <a:rPr lang="nl-BE" sz="1800">
                          <a:latin typeface="+mj-lt"/>
                        </a:rPr>
                        <a:t>vrijheid en middelen </a:t>
                      </a:r>
                    </a:p>
                    <a:p>
                      <a:pPr algn="ctr"/>
                      <a:r>
                        <a:rPr lang="nl-BE" sz="1800">
                          <a:latin typeface="+mj-lt"/>
                        </a:rPr>
                        <a:t>geven aan ons onderwijs</a:t>
                      </a:r>
                    </a:p>
                    <a:p>
                      <a:pPr algn="ctr"/>
                      <a:r>
                        <a:rPr lang="nl-BE" sz="1800">
                          <a:latin typeface="+mj-lt"/>
                        </a:rPr>
                        <a:t>om oefenplaats en vrijplaats te zijn in een wereld van verschil</a:t>
                      </a:r>
                      <a:endParaRPr lang="nl-BE" sz="600">
                        <a:latin typeface="+mj-lt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800">
                          <a:latin typeface="+mj-lt"/>
                        </a:rPr>
                        <a:t>lokale gemeenschap</a:t>
                      </a:r>
                    </a:p>
                    <a:p>
                      <a:pPr algn="ctr"/>
                      <a:r>
                        <a:rPr lang="nl-BE" sz="1800">
                          <a:latin typeface="+mj-lt"/>
                        </a:rPr>
                        <a:t>de school als trefpunt</a:t>
                      </a:r>
                    </a:p>
                    <a:p>
                      <a:pPr algn="ctr"/>
                      <a:r>
                        <a:rPr lang="nl-BE" sz="1800">
                          <a:latin typeface="+mj-lt"/>
                        </a:rPr>
                        <a:t>van dialoog en ontmoeting</a:t>
                      </a:r>
                    </a:p>
                    <a:p>
                      <a:pPr algn="ctr"/>
                      <a:endParaRPr lang="nl-BE" sz="800">
                        <a:latin typeface="+mj-lt"/>
                      </a:endParaRPr>
                    </a:p>
                    <a:p>
                      <a:pPr algn="ctr"/>
                      <a:r>
                        <a:rPr lang="nl-BE" sz="800">
                          <a:latin typeface="+mj-lt"/>
                        </a:rPr>
                        <a:t>kerk</a:t>
                      </a:r>
                    </a:p>
                    <a:p>
                      <a:pPr algn="ctr"/>
                      <a:r>
                        <a:rPr lang="nl-BE" sz="1800">
                          <a:latin typeface="+mj-lt"/>
                        </a:rPr>
                        <a:t>dat een katholieke dialoogschool</a:t>
                      </a:r>
                    </a:p>
                    <a:p>
                      <a:pPr algn="ctr"/>
                      <a:r>
                        <a:rPr lang="nl-BE" sz="1800">
                          <a:latin typeface="+mj-lt"/>
                        </a:rPr>
                        <a:t>in deze sterk veranderende context,</a:t>
                      </a:r>
                    </a:p>
                    <a:p>
                      <a:pPr algn="ctr"/>
                      <a:r>
                        <a:rPr lang="nl-BE" sz="1800">
                          <a:latin typeface="+mj-lt"/>
                        </a:rPr>
                        <a:t>op authentieke wijze</a:t>
                      </a:r>
                    </a:p>
                    <a:p>
                      <a:pPr algn="ctr"/>
                      <a:r>
                        <a:rPr lang="nl-BE" sz="1800">
                          <a:latin typeface="+mj-lt"/>
                        </a:rPr>
                        <a:t>blijft getuigenis afleggen</a:t>
                      </a:r>
                    </a:p>
                    <a:p>
                      <a:pPr algn="ctr"/>
                      <a:r>
                        <a:rPr lang="nl-BE" sz="1800">
                          <a:latin typeface="+mj-lt"/>
                        </a:rPr>
                        <a:t>van de christelijke boodschap</a:t>
                      </a:r>
                    </a:p>
                    <a:p>
                      <a:pPr algn="ctr"/>
                      <a:endParaRPr lang="nl-BE" sz="800">
                        <a:latin typeface="+mj-lt"/>
                      </a:endParaRPr>
                    </a:p>
                    <a:p>
                      <a:pPr algn="ctr"/>
                      <a:r>
                        <a:rPr lang="nl-BE" sz="800">
                          <a:latin typeface="+mj-lt"/>
                        </a:rPr>
                        <a:t>samenleving</a:t>
                      </a:r>
                    </a:p>
                    <a:p>
                      <a:pPr algn="ctr"/>
                      <a:r>
                        <a:rPr lang="nl-BE" sz="1800">
                          <a:latin typeface="+mj-lt"/>
                        </a:rPr>
                        <a:t>vraag om te blijven inzetten</a:t>
                      </a:r>
                    </a:p>
                    <a:p>
                      <a:pPr algn="ctr"/>
                      <a:r>
                        <a:rPr lang="nl-BE" sz="1800">
                          <a:latin typeface="+mj-lt"/>
                        </a:rPr>
                        <a:t>op kwaliteitsvol onderwijs</a:t>
                      </a:r>
                      <a:endParaRPr lang="nl-BE" sz="1500">
                        <a:latin typeface="+mj-lt"/>
                      </a:endParaRPr>
                    </a:p>
                    <a:p>
                      <a:pPr algn="ctr"/>
                      <a:endParaRPr lang="nl-BE" sz="1500">
                        <a:latin typeface="+mj-lt"/>
                      </a:endParaRPr>
                    </a:p>
                    <a:p>
                      <a:pPr algn="ctr"/>
                      <a:endParaRPr lang="nl-BE" sz="2100">
                        <a:latin typeface="+mj-lt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184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5942030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03641EDB-980F-424A-8C13-321D77A44E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9E3A5C-986B-47BE-8F96-3787467B82A8}" type="slidenum">
              <a:rPr lang="nl-BE" smtClean="0"/>
              <a:t>22</a:t>
            </a:fld>
            <a:endParaRPr lang="nl-B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BFBB541-26A7-4721-87ED-1FE9AE729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Hoe implementeren?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4FCC426-49D5-4762-9037-A589A6819F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 Leidraad</a:t>
            </a:r>
            <a:endParaRPr lang="nl-BE"/>
          </a:p>
          <a:p>
            <a:pPr lvl="1"/>
            <a:r>
              <a:rPr lang="nl-NL"/>
              <a:t>Kennismaking</a:t>
            </a:r>
            <a:endParaRPr lang="nl-BE"/>
          </a:p>
          <a:p>
            <a:pPr lvl="1"/>
            <a:r>
              <a:rPr lang="nl-NL"/>
              <a:t>Drie scenario’s</a:t>
            </a:r>
            <a:endParaRPr lang="nl-BE"/>
          </a:p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55370803"/>
      </p:ext>
    </p:extLst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66CB6F3D-6C90-49C8-BB66-87BDC055D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0" t="9566" r="-1684" b="58807"/>
          <a:stretch>
            <a:fillRect/>
          </a:stretch>
        </p:blipFill>
        <p:spPr bwMode="auto">
          <a:xfrm>
            <a:off x="-1" y="-69575"/>
            <a:ext cx="13047211" cy="216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275F4B-2B17-43A8-9CB2-2C30F0474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441" y="2827176"/>
            <a:ext cx="10807960" cy="3298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/>
              <a:t>Krachtlijnen uit het artikel in </a:t>
            </a:r>
            <a:br>
              <a:rPr lang="nl-NL"/>
            </a:br>
            <a:r>
              <a:rPr lang="nl-NL" i="1"/>
              <a:t>In Dialoog </a:t>
            </a:r>
            <a:r>
              <a:rPr lang="nl-NL"/>
              <a:t>behandelen via dialoogtafels.</a:t>
            </a:r>
            <a:endParaRPr lang="nl-BE"/>
          </a:p>
          <a:p>
            <a:pPr marL="0" indent="0">
              <a:buNone/>
            </a:pPr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FDD46A2-E0BA-4BCE-9333-DAA87433A3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t>23</a:t>
            </a:fld>
            <a:endParaRPr lang="nl-BE">
              <a:solidFill>
                <a:prstClr val="white"/>
              </a:solidFill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23A4B88C-B940-46D1-AB12-DA8EE34606AD}"/>
              </a:ext>
            </a:extLst>
          </p:cNvPr>
          <p:cNvSpPr/>
          <p:nvPr/>
        </p:nvSpPr>
        <p:spPr>
          <a:xfrm>
            <a:off x="9442492" y="1663161"/>
            <a:ext cx="2749508" cy="72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b="1">
                <a:solidFill>
                  <a:prstClr val="white"/>
                </a:solidFill>
                <a:latin typeface="Arial"/>
              </a:rPr>
              <a:t>Eerste scenario</a:t>
            </a:r>
            <a:endParaRPr lang="nl-BE" b="1" kern="0" cap="all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073163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66CB6F3D-6C90-49C8-BB66-87BDC055D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0" t="9566" r="-1684" b="58807"/>
          <a:stretch>
            <a:fillRect/>
          </a:stretch>
        </p:blipFill>
        <p:spPr bwMode="auto">
          <a:xfrm>
            <a:off x="-1" y="-69575"/>
            <a:ext cx="13047211" cy="216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275F4B-2B17-43A8-9CB2-2C30F0474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779" y="2817845"/>
            <a:ext cx="10826621" cy="3308323"/>
          </a:xfrm>
        </p:spPr>
        <p:txBody>
          <a:bodyPr>
            <a:normAutofit/>
          </a:bodyPr>
          <a:lstStyle/>
          <a:p>
            <a:r>
              <a:rPr lang="nl-NL"/>
              <a:t>Vertrekken vanuit citaten uit de visietekst Katholieke Dialoogschool</a:t>
            </a:r>
            <a:endParaRPr lang="nl-BE"/>
          </a:p>
          <a:p>
            <a:pPr lvl="1"/>
            <a:r>
              <a:rPr lang="nl-NL"/>
              <a:t>een citaat kiezen en toelichten</a:t>
            </a:r>
            <a:endParaRPr lang="nl-BE"/>
          </a:p>
          <a:p>
            <a:pPr lvl="1"/>
            <a:r>
              <a:rPr lang="nl-NL"/>
              <a:t>de gekozen citaten toepassen op de school</a:t>
            </a:r>
            <a:endParaRPr lang="nl-BE"/>
          </a:p>
          <a:p>
            <a:pPr lvl="1"/>
            <a:r>
              <a:rPr lang="nl-NL"/>
              <a:t>aandacht voor het eigen opvoedingsproject  </a:t>
            </a:r>
            <a:endParaRPr lang="nl-BE"/>
          </a:p>
          <a:p>
            <a:pPr marL="0" indent="0">
              <a:buNone/>
            </a:pPr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FDD46A2-E0BA-4BCE-9333-DAA87433A3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t>24</a:t>
            </a:fld>
            <a:endParaRPr lang="nl-BE">
              <a:solidFill>
                <a:prstClr val="white"/>
              </a:solidFill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23A4B88C-B940-46D1-AB12-DA8EE34606AD}"/>
              </a:ext>
            </a:extLst>
          </p:cNvPr>
          <p:cNvSpPr/>
          <p:nvPr/>
        </p:nvSpPr>
        <p:spPr>
          <a:xfrm>
            <a:off x="9442492" y="1663161"/>
            <a:ext cx="2749508" cy="72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b="1">
                <a:solidFill>
                  <a:prstClr val="white"/>
                </a:solidFill>
                <a:latin typeface="Arial"/>
              </a:rPr>
              <a:t>Tweede scenario</a:t>
            </a:r>
            <a:endParaRPr lang="nl-BE" b="1" kern="0" cap="all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474737"/>
      </p:ext>
    </p:extLst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66CB6F3D-6C90-49C8-BB66-87BDC055D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0" t="9566" r="-1684" b="58807"/>
          <a:stretch>
            <a:fillRect/>
          </a:stretch>
        </p:blipFill>
        <p:spPr bwMode="auto">
          <a:xfrm>
            <a:off x="-1" y="-69575"/>
            <a:ext cx="13047211" cy="216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275F4B-2B17-43A8-9CB2-2C30F0474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781" y="2808514"/>
            <a:ext cx="10826620" cy="3317654"/>
          </a:xfrm>
        </p:spPr>
        <p:txBody>
          <a:bodyPr>
            <a:normAutofit/>
          </a:bodyPr>
          <a:lstStyle/>
          <a:p>
            <a:r>
              <a:rPr lang="nl-NL"/>
              <a:t>Aan de hand van de doelgroepen in gesprek gaan over de concrete uitwerking</a:t>
            </a:r>
            <a:endParaRPr lang="nl-BE"/>
          </a:p>
          <a:p>
            <a:pPr marL="0" indent="0">
              <a:buNone/>
            </a:pPr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FDD46A2-E0BA-4BCE-9333-DAA87433A3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t>25</a:t>
            </a:fld>
            <a:endParaRPr lang="nl-BE">
              <a:solidFill>
                <a:prstClr val="white"/>
              </a:solidFill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23A4B88C-B940-46D1-AB12-DA8EE34606AD}"/>
              </a:ext>
            </a:extLst>
          </p:cNvPr>
          <p:cNvSpPr/>
          <p:nvPr/>
        </p:nvSpPr>
        <p:spPr>
          <a:xfrm>
            <a:off x="9442492" y="1663161"/>
            <a:ext cx="2749508" cy="72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b="1">
                <a:solidFill>
                  <a:prstClr val="white"/>
                </a:solidFill>
                <a:latin typeface="Arial"/>
              </a:rPr>
              <a:t>Derde scenario</a:t>
            </a:r>
            <a:endParaRPr lang="nl-BE" b="1" kern="0" cap="all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729385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66CB6F3D-6C90-49C8-BB66-87BDC055D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4161"/>
          <a:stretch>
            <a:fillRect/>
          </a:stretch>
        </p:blipFill>
        <p:spPr bwMode="auto">
          <a:xfrm>
            <a:off x="-4398025" y="0"/>
            <a:ext cx="16590025" cy="210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FDD46A2-E0BA-4BCE-9333-DAA87433A3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t>26</a:t>
            </a:fld>
            <a:endParaRPr lang="nl-BE">
              <a:solidFill>
                <a:prstClr val="white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275F4B-2B17-43A8-9CB2-2C30F0474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217" y="2696547"/>
            <a:ext cx="11181184" cy="3429621"/>
          </a:xfrm>
        </p:spPr>
        <p:txBody>
          <a:bodyPr/>
          <a:lstStyle/>
          <a:p>
            <a:r>
              <a:rPr lang="nl-BE"/>
              <a:t>Extra materiaal</a:t>
            </a:r>
          </a:p>
          <a:p>
            <a:pPr marL="0" indent="0">
              <a:buNone/>
            </a:pPr>
            <a:endParaRPr lang="nl-BE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2EE3570E-7D3A-4CE3-B123-D00E24D0DF91}"/>
              </a:ext>
            </a:extLst>
          </p:cNvPr>
          <p:cNvSpPr/>
          <p:nvPr/>
        </p:nvSpPr>
        <p:spPr>
          <a:xfrm>
            <a:off x="9442492" y="1663161"/>
            <a:ext cx="2749507" cy="72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b="1">
                <a:solidFill>
                  <a:prstClr val="white"/>
                </a:solidFill>
                <a:latin typeface="Arial"/>
              </a:rPr>
              <a:t>Aan de slag !</a:t>
            </a:r>
            <a:endParaRPr lang="nl-BE" b="1" kern="0" cap="all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62135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58212" y="590550"/>
            <a:ext cx="10077061" cy="5505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800"/>
              <a:t>In de loop van 2018</a:t>
            </a:r>
          </a:p>
          <a:p>
            <a:pPr marL="0" indent="0">
              <a:buNone/>
            </a:pPr>
            <a:endParaRPr lang="nl-BE" sz="2800"/>
          </a:p>
          <a:p>
            <a:pPr marL="0" indent="0">
              <a:buNone/>
            </a:pPr>
            <a:r>
              <a:rPr lang="nl-BE" sz="2800"/>
              <a:t>leden-bestuurders van KathOndVla</a:t>
            </a:r>
          </a:p>
          <a:p>
            <a:pPr marL="0" indent="0">
              <a:buNone/>
            </a:pPr>
            <a:r>
              <a:rPr lang="nl-BE" sz="2800"/>
              <a:t>en</a:t>
            </a:r>
          </a:p>
          <a:p>
            <a:pPr marL="0" indent="0">
              <a:buNone/>
            </a:pPr>
            <a:r>
              <a:rPr lang="nl-BE" sz="2800"/>
              <a:t>vertegenwoordigers van VCOV, COV, COC en Vrij CLB Netwerk</a:t>
            </a:r>
          </a:p>
          <a:p>
            <a:pPr marL="0" indent="0">
              <a:buNone/>
            </a:pPr>
            <a:r>
              <a:rPr lang="nl-BE" sz="2800"/>
              <a:t>en</a:t>
            </a:r>
          </a:p>
          <a:p>
            <a:pPr marL="0" indent="0">
              <a:buNone/>
            </a:pPr>
            <a:r>
              <a:rPr lang="nl-BE" sz="2800"/>
              <a:t>vertegenwoordigers van de leerlingenorganisatie VSK</a:t>
            </a:r>
          </a:p>
          <a:p>
            <a:pPr marL="0" indent="0">
              <a:buNone/>
            </a:pPr>
            <a:endParaRPr lang="nl-BE" sz="2800"/>
          </a:p>
          <a:p>
            <a:pPr marL="0" indent="0">
              <a:buNone/>
            </a:pPr>
            <a:r>
              <a:rPr lang="nl-BE" sz="2800"/>
              <a:t>schreven samen de ‘</a:t>
            </a:r>
            <a:r>
              <a:rPr lang="nl-BE" sz="2800">
                <a:solidFill>
                  <a:srgbClr val="FF8414"/>
                </a:solidFill>
              </a:rPr>
              <a:t>engagementsverklaring van het katholiek onderwijs</a:t>
            </a:r>
            <a:r>
              <a:rPr lang="nl-BE" sz="2800"/>
              <a:t>: samen werken aan katholieke dialoogscholen in Vlaanderen’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t>3</a:t>
            </a:fld>
            <a:endParaRPr lang="nl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86660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4ECE1DDF-2286-40F7-BFFE-F94272309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71" y="0"/>
            <a:ext cx="121174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32228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66CB6F3D-6C90-49C8-BB66-87BDC055D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182" b="30741"/>
          <a:stretch>
            <a:fillRect/>
          </a:stretch>
        </p:blipFill>
        <p:spPr bwMode="auto">
          <a:xfrm>
            <a:off x="0" y="-69574"/>
            <a:ext cx="12310564" cy="194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FDD46A2-E0BA-4BCE-9333-DAA87433A3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t>5</a:t>
            </a:fld>
            <a:endParaRPr lang="nl-BE">
              <a:solidFill>
                <a:prstClr val="white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275F4B-2B17-43A8-9CB2-2C30F0474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217" y="2696547"/>
            <a:ext cx="11181184" cy="3429621"/>
          </a:xfrm>
        </p:spPr>
        <p:txBody>
          <a:bodyPr/>
          <a:lstStyle/>
          <a:p>
            <a:pPr marL="0" indent="0">
              <a:buNone/>
            </a:pPr>
            <a:r>
              <a:rPr lang="nl-BE"/>
              <a:t>Er worden verwijzingen naar de engagementsverklaring opgenomen in:</a:t>
            </a:r>
          </a:p>
          <a:p>
            <a:r>
              <a:rPr lang="nl-BE"/>
              <a:t>Het schoolreglement</a:t>
            </a:r>
          </a:p>
          <a:p>
            <a:r>
              <a:rPr lang="nl-BE"/>
              <a:t>De functiebeschrijving</a:t>
            </a:r>
          </a:p>
          <a:p>
            <a:r>
              <a:rPr lang="nl-BE"/>
              <a:t>De arbeidsovereenkomst</a:t>
            </a:r>
          </a:p>
          <a:p>
            <a:r>
              <a:rPr lang="nl-BE"/>
              <a:t>Het Algemeen Reglement</a:t>
            </a:r>
          </a:p>
          <a:p>
            <a:endParaRPr lang="nl-BE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2EE3570E-7D3A-4CE3-B123-D00E24D0DF91}"/>
              </a:ext>
            </a:extLst>
          </p:cNvPr>
          <p:cNvSpPr/>
          <p:nvPr/>
        </p:nvSpPr>
        <p:spPr>
          <a:xfrm>
            <a:off x="8668138" y="1663161"/>
            <a:ext cx="3523861" cy="72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b="1">
                <a:solidFill>
                  <a:prstClr val="white"/>
                </a:solidFill>
                <a:latin typeface="Arial"/>
              </a:rPr>
              <a:t>Impact op documenten</a:t>
            </a:r>
            <a:endParaRPr lang="nl-BE" b="1" kern="0" cap="all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981436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fbeeldingsresultaat voor public schools in greece">
            <a:extLst>
              <a:ext uri="{FF2B5EF4-FFF2-40B4-BE49-F238E27FC236}">
                <a16:creationId xmlns:a16="http://schemas.microsoft.com/office/drawing/2014/main" id="{66CB6F3D-6C90-49C8-BB66-87BDC055D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655" b="19401"/>
          <a:stretch>
            <a:fillRect/>
          </a:stretch>
        </p:blipFill>
        <p:spPr bwMode="auto">
          <a:xfrm>
            <a:off x="0" y="-69575"/>
            <a:ext cx="12192000" cy="229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275F4B-2B17-43A8-9CB2-2C30F0474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464" y="2628684"/>
            <a:ext cx="9902891" cy="4525963"/>
          </a:xfrm>
        </p:spPr>
        <p:txBody>
          <a:bodyPr/>
          <a:lstStyle/>
          <a:p>
            <a:r>
              <a:rPr lang="nl-BE"/>
              <a:t>Sterke vereenvoudiging</a:t>
            </a:r>
          </a:p>
          <a:p>
            <a:r>
              <a:rPr lang="nl-BE"/>
              <a:t>Link naar de engagementsverklaring, maar ook naar het pedagogisch project</a:t>
            </a:r>
          </a:p>
          <a:p>
            <a:r>
              <a:rPr lang="nl-BE"/>
              <a:t>Digitaal beschikbaar stellen van arbeidsreglement, pedagogisch project en engagementsverklaring</a:t>
            </a:r>
          </a:p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FDD46A2-E0BA-4BCE-9333-DAA87433A3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t>6</a:t>
            </a:fld>
            <a:endParaRPr lang="nl-BE">
              <a:solidFill>
                <a:prstClr val="white"/>
              </a:solidFill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2EE3570E-7D3A-4CE3-B123-D00E24D0DF91}"/>
              </a:ext>
            </a:extLst>
          </p:cNvPr>
          <p:cNvSpPr/>
          <p:nvPr/>
        </p:nvSpPr>
        <p:spPr>
          <a:xfrm>
            <a:off x="7791060" y="1663161"/>
            <a:ext cx="4400939" cy="72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b="1">
                <a:solidFill>
                  <a:prstClr val="white"/>
                </a:solidFill>
                <a:latin typeface="Arial"/>
              </a:rPr>
              <a:t>Actualisering arbeidsovereenkomst gesubsidieerde personeelsleden</a:t>
            </a:r>
            <a:endParaRPr lang="nl-BE" b="1" kern="0" cap="all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650168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66CB6F3D-6C90-49C8-BB66-87BDC055D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269" b="54096"/>
          <a:stretch>
            <a:fillRect/>
          </a:stretch>
        </p:blipFill>
        <p:spPr bwMode="auto">
          <a:xfrm>
            <a:off x="0" y="0"/>
            <a:ext cx="12456367" cy="204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FDD46A2-E0BA-4BCE-9333-DAA87433A3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t>7</a:t>
            </a:fld>
            <a:endParaRPr lang="nl-BE">
              <a:solidFill>
                <a:prstClr val="white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275F4B-2B17-43A8-9CB2-2C30F0474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217" y="2696547"/>
            <a:ext cx="11181184" cy="3429621"/>
          </a:xfrm>
        </p:spPr>
        <p:txBody>
          <a:bodyPr/>
          <a:lstStyle/>
          <a:p>
            <a:pPr marL="0" indent="0">
              <a:buNone/>
            </a:pPr>
            <a:r>
              <a:rPr lang="nl-BE"/>
              <a:t>Ook voor MVD-personeel zullen modelcontracten worden opgesteld met verwijzing naar de engagementsverklaring</a:t>
            </a:r>
          </a:p>
          <a:p>
            <a:pPr marL="0" indent="0">
              <a:buNone/>
            </a:pPr>
            <a:endParaRPr lang="nl-BE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2EE3570E-7D3A-4CE3-B123-D00E24D0DF91}"/>
              </a:ext>
            </a:extLst>
          </p:cNvPr>
          <p:cNvSpPr/>
          <p:nvPr/>
        </p:nvSpPr>
        <p:spPr>
          <a:xfrm>
            <a:off x="7081936" y="1663161"/>
            <a:ext cx="5110064" cy="72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b="1">
                <a:solidFill>
                  <a:prstClr val="white"/>
                </a:solidFill>
                <a:latin typeface="Arial"/>
              </a:rPr>
              <a:t>Arbeidsovereenkomst</a:t>
            </a:r>
            <a:br>
              <a:rPr lang="nl-NL" b="1">
                <a:solidFill>
                  <a:prstClr val="white"/>
                </a:solidFill>
                <a:latin typeface="Arial"/>
              </a:rPr>
            </a:br>
            <a:r>
              <a:rPr lang="nl-NL" b="1">
                <a:solidFill>
                  <a:prstClr val="white"/>
                </a:solidFill>
                <a:latin typeface="Arial"/>
              </a:rPr>
              <a:t>contractuele personeelsleden?</a:t>
            </a:r>
            <a:endParaRPr lang="nl-BE" b="1" kern="0" cap="all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11751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66CB6F3D-6C90-49C8-BB66-87BDC055D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4161"/>
          <a:stretch>
            <a:fillRect/>
          </a:stretch>
        </p:blipFill>
        <p:spPr bwMode="auto">
          <a:xfrm>
            <a:off x="-4398025" y="0"/>
            <a:ext cx="16590025" cy="210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FDD46A2-E0BA-4BCE-9333-DAA87433A3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t>8</a:t>
            </a:fld>
            <a:endParaRPr lang="nl-BE">
              <a:solidFill>
                <a:prstClr val="white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275F4B-2B17-43A8-9CB2-2C30F0474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217" y="2696547"/>
            <a:ext cx="11181184" cy="3429621"/>
          </a:xfrm>
        </p:spPr>
        <p:txBody>
          <a:bodyPr/>
          <a:lstStyle/>
          <a:p>
            <a:r>
              <a:rPr lang="nl-BE"/>
              <a:t>Lopende aanstellingen: via een addendum</a:t>
            </a:r>
          </a:p>
          <a:p>
            <a:r>
              <a:rPr lang="nl-BE"/>
              <a:t>Nieuwe aanstellingen: nieuwe overeenkomst gebruiken</a:t>
            </a:r>
          </a:p>
          <a:p>
            <a:r>
              <a:rPr lang="nl-BE"/>
              <a:t>Modellen ter beschikking op website</a:t>
            </a:r>
          </a:p>
          <a:p>
            <a:pPr marL="0" indent="0">
              <a:buNone/>
            </a:pPr>
            <a:endParaRPr lang="nl-BE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2EE3570E-7D3A-4CE3-B123-D00E24D0DF91}"/>
              </a:ext>
            </a:extLst>
          </p:cNvPr>
          <p:cNvSpPr/>
          <p:nvPr/>
        </p:nvSpPr>
        <p:spPr>
          <a:xfrm>
            <a:off x="9442492" y="1663161"/>
            <a:ext cx="2749507" cy="72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b="1">
                <a:solidFill>
                  <a:prstClr val="white"/>
                </a:solidFill>
                <a:latin typeface="Arial"/>
              </a:rPr>
              <a:t>Aan de slag</a:t>
            </a:r>
            <a:endParaRPr lang="nl-BE" b="1" kern="0" cap="all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090156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66CB6F3D-6C90-49C8-BB66-87BDC055D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4161"/>
          <a:stretch>
            <a:fillRect/>
          </a:stretch>
        </p:blipFill>
        <p:spPr bwMode="auto">
          <a:xfrm>
            <a:off x="-4398025" y="0"/>
            <a:ext cx="16590025" cy="210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FDD46A2-E0BA-4BCE-9333-DAA87433A3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t>9</a:t>
            </a:fld>
            <a:endParaRPr lang="nl-BE">
              <a:solidFill>
                <a:prstClr val="white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275F4B-2B17-43A8-9CB2-2C30F0474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217" y="2696547"/>
            <a:ext cx="11181184" cy="3429621"/>
          </a:xfrm>
        </p:spPr>
        <p:txBody>
          <a:bodyPr/>
          <a:lstStyle/>
          <a:p>
            <a:r>
              <a:rPr lang="nl-BE"/>
              <a:t>Het gehele korps informeren over de engagementsverklaring: </a:t>
            </a:r>
          </a:p>
          <a:p>
            <a:pPr lvl="1"/>
            <a:r>
              <a:rPr lang="nl-BE">
                <a:solidFill>
                  <a:schemeClr val="tx1"/>
                </a:solidFill>
              </a:rPr>
              <a:t>Waar komt dit vandaan?</a:t>
            </a:r>
          </a:p>
          <a:p>
            <a:pPr lvl="1"/>
            <a:r>
              <a:rPr lang="nl-BE">
                <a:solidFill>
                  <a:schemeClr val="tx1"/>
                </a:solidFill>
              </a:rPr>
              <a:t>Wat betekent dat voor mij? </a:t>
            </a:r>
          </a:p>
          <a:p>
            <a:pPr marL="0" indent="0">
              <a:buNone/>
            </a:pPr>
            <a:endParaRPr lang="nl-BE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2EE3570E-7D3A-4CE3-B123-D00E24D0DF91}"/>
              </a:ext>
            </a:extLst>
          </p:cNvPr>
          <p:cNvSpPr/>
          <p:nvPr/>
        </p:nvSpPr>
        <p:spPr>
          <a:xfrm>
            <a:off x="9442492" y="1663161"/>
            <a:ext cx="2749507" cy="72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b="1">
                <a:solidFill>
                  <a:prstClr val="white"/>
                </a:solidFill>
                <a:latin typeface="Arial"/>
              </a:rPr>
              <a:t>Maar eerst</a:t>
            </a:r>
            <a:endParaRPr lang="nl-BE" b="1" kern="0" cap="all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596326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RELEASE_DATE" val="2016.02.05"/>
  <p:tag name="AS_TITLE" val="Aspose.Slides for Java"/>
  <p:tag name="AS_VERSION" val="16.1.0.0"/>
</p:tagLst>
</file>

<file path=ppt/theme/theme1.xml><?xml version="1.0" encoding="utf-8"?>
<a:theme xmlns:a="http://schemas.openxmlformats.org/drawingml/2006/main" name="1_kathondvla_09-2018">
  <a:themeElements>
    <a:clrScheme name="VVKSO">
      <a:dk1>
        <a:sysClr val="windowText" lastClr="000000"/>
      </a:dk1>
      <a:lt1>
        <a:sysClr val="window" lastClr="FFFFFF"/>
      </a:lt1>
      <a:dk2>
        <a:srgbClr val="F18E00"/>
      </a:dk2>
      <a:lt2>
        <a:srgbClr val="F1DE00"/>
      </a:lt2>
      <a:accent1>
        <a:srgbClr val="F13D00"/>
      </a:accent1>
      <a:accent2>
        <a:srgbClr val="FFBA58"/>
      </a:accent2>
      <a:accent3>
        <a:srgbClr val="787878"/>
      </a:accent3>
      <a:accent4>
        <a:srgbClr val="F62610"/>
      </a:accent4>
      <a:accent5>
        <a:srgbClr val="4BACC6"/>
      </a:accent5>
      <a:accent6>
        <a:srgbClr val="00B050"/>
      </a:accent6>
      <a:hlink>
        <a:srgbClr val="0000FF"/>
      </a:hlink>
      <a:folHlink>
        <a:srgbClr val="92D050"/>
      </a:folHlink>
    </a:clrScheme>
    <a:fontScheme name="KathOndVla">
      <a:majorFont>
        <a:latin typeface="Trebuchet MS"/>
        <a:ea typeface="Arial"/>
        <a:cs typeface="Arial"/>
      </a:majorFont>
      <a:minorFont>
        <a:latin typeface="Trebuchet MS"/>
        <a:ea typeface="Arial"/>
        <a:cs typeface="Arial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  <a:tileRect/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  <a:tileRect/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thondvla_09-2018">
  <a:themeElements>
    <a:clrScheme name="VVKSO">
      <a:dk1>
        <a:sysClr val="windowText" lastClr="000000"/>
      </a:dk1>
      <a:lt1>
        <a:sysClr val="window" lastClr="FFFFFF"/>
      </a:lt1>
      <a:dk2>
        <a:srgbClr val="F18E00"/>
      </a:dk2>
      <a:lt2>
        <a:srgbClr val="F1DE00"/>
      </a:lt2>
      <a:accent1>
        <a:srgbClr val="F13D00"/>
      </a:accent1>
      <a:accent2>
        <a:srgbClr val="FFBA58"/>
      </a:accent2>
      <a:accent3>
        <a:srgbClr val="787878"/>
      </a:accent3>
      <a:accent4>
        <a:srgbClr val="F62610"/>
      </a:accent4>
      <a:accent5>
        <a:srgbClr val="4BACC6"/>
      </a:accent5>
      <a:accent6>
        <a:srgbClr val="00B050"/>
      </a:accent6>
      <a:hlink>
        <a:srgbClr val="0000FF"/>
      </a:hlink>
      <a:folHlink>
        <a:srgbClr val="92D050"/>
      </a:folHlink>
    </a:clrScheme>
    <a:fontScheme name="KathOndVla">
      <a:majorFont>
        <a:latin typeface="Trebuchet MS"/>
        <a:ea typeface="Arial"/>
        <a:cs typeface="Arial"/>
      </a:majorFont>
      <a:minorFont>
        <a:latin typeface="Trebuchet MS"/>
        <a:ea typeface="Arial"/>
        <a:cs typeface="Arial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  <a:tileRect/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  <a:tileRect/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kathondvla_09-2018">
  <a:themeElements>
    <a:clrScheme name="VVKSO">
      <a:dk1>
        <a:sysClr val="windowText" lastClr="000000"/>
      </a:dk1>
      <a:lt1>
        <a:sysClr val="window" lastClr="FFFFFF"/>
      </a:lt1>
      <a:dk2>
        <a:srgbClr val="F18E00"/>
      </a:dk2>
      <a:lt2>
        <a:srgbClr val="F1DE00"/>
      </a:lt2>
      <a:accent1>
        <a:srgbClr val="F13D00"/>
      </a:accent1>
      <a:accent2>
        <a:srgbClr val="FFBA58"/>
      </a:accent2>
      <a:accent3>
        <a:srgbClr val="787878"/>
      </a:accent3>
      <a:accent4>
        <a:srgbClr val="F62610"/>
      </a:accent4>
      <a:accent5>
        <a:srgbClr val="4BACC6"/>
      </a:accent5>
      <a:accent6>
        <a:srgbClr val="00B050"/>
      </a:accent6>
      <a:hlink>
        <a:srgbClr val="0000FF"/>
      </a:hlink>
      <a:folHlink>
        <a:srgbClr val="92D050"/>
      </a:folHlink>
    </a:clrScheme>
    <a:fontScheme name="KathOndVla">
      <a:majorFont>
        <a:latin typeface="Trebuchet MS"/>
        <a:ea typeface="Arial"/>
        <a:cs typeface="Arial"/>
      </a:majorFont>
      <a:minorFont>
        <a:latin typeface="Trebuchet MS"/>
        <a:ea typeface="Arial"/>
        <a:cs typeface="Arial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  <a:tileRect/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  <a:tileRect/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9E0E87574581409A952A62EF9B8E65" ma:contentTypeVersion="10" ma:contentTypeDescription="Een nieuw document maken." ma:contentTypeScope="" ma:versionID="7092d2505c1631a07bcb741fada3c2f4">
  <xsd:schema xmlns:xsd="http://www.w3.org/2001/XMLSchema" xmlns:xs="http://www.w3.org/2001/XMLSchema" xmlns:p="http://schemas.microsoft.com/office/2006/metadata/properties" xmlns:ns2="5403cd27-e816-4536-b1d0-eedf731416e2" xmlns:ns3="4497625a-173b-4f4e-94f0-cf129d470a64" targetNamespace="http://schemas.microsoft.com/office/2006/metadata/properties" ma:root="true" ma:fieldsID="4a93ffd96ba4c7c4c327125495797bda" ns2:_="" ns3:_="">
    <xsd:import namespace="5403cd27-e816-4536-b1d0-eedf731416e2"/>
    <xsd:import namespace="4497625a-173b-4f4e-94f0-cf129d470a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3cd27-e816-4536-b1d0-eedf731416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97625a-173b-4f4e-94f0-cf129d470a6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FCFE0C-29BB-4708-8800-26F0453B69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03cd27-e816-4536-b1d0-eedf731416e2"/>
    <ds:schemaRef ds:uri="4497625a-173b-4f4e-94f0-cf129d470a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326C269-B8FA-4FBA-A0D8-A2CA6CC7B1BE}">
  <ds:schemaRefs>
    <ds:schemaRef ds:uri="http://purl.org/dc/dcmitype/"/>
    <ds:schemaRef ds:uri="http://purl.org/dc/elements/1.1/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4497625a-173b-4f4e-94f0-cf129d470a64"/>
    <ds:schemaRef ds:uri="5403cd27-e816-4536-b1d0-eedf731416e2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0A3D5C68-C895-4EC3-A7EB-11A19FDD27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Presentatiemodel_sept_2018</Template>
  <TotalTime>1071</TotalTime>
  <Words>1115</Words>
  <Application>Microsoft Office PowerPoint</Application>
  <PresentationFormat>Breedbeeld</PresentationFormat>
  <Paragraphs>256</Paragraphs>
  <Slides>26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3</vt:i4>
      </vt:variant>
      <vt:variant>
        <vt:lpstr>Diatitels</vt:lpstr>
      </vt:variant>
      <vt:variant>
        <vt:i4>26</vt:i4>
      </vt:variant>
    </vt:vector>
  </HeadingPairs>
  <TitlesOfParts>
    <vt:vector size="33" baseType="lpstr">
      <vt:lpstr>Arial</vt:lpstr>
      <vt:lpstr>Calibri</vt:lpstr>
      <vt:lpstr>Times New Roman</vt:lpstr>
      <vt:lpstr>Trebuchet MS</vt:lpstr>
      <vt:lpstr>1_kathondvla_09-2018</vt:lpstr>
      <vt:lpstr>kathondvla_09-2018</vt:lpstr>
      <vt:lpstr>2_kathondvla_09-2018</vt:lpstr>
      <vt:lpstr>Engagementsverklaring van het katholiek onderwijs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De engagementsverklaring is geschreven rond de tekst van de katholieke dialoogschool</vt:lpstr>
      <vt:lpstr>Enkele aandachtspunten vanuit een gewijzigde context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Hoe implementeren?</vt:lpstr>
      <vt:lpstr>PowerPoint-presentatie</vt:lpstr>
      <vt:lpstr>PowerPoint-presentatie</vt:lpstr>
      <vt:lpstr>PowerPoint-presentatie</vt:lpstr>
      <vt:lpstr>PowerPoint-presentatie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Inforonde bao juni 2020: Engagementsverklaring</dc:title>
  <dc:creator>Droog Danielle</dc:creator>
  <cp:lastModifiedBy>Katja</cp:lastModifiedBy>
  <cp:revision>37</cp:revision>
  <dcterms:created xsi:type="dcterms:W3CDTF">2019-06-17T14:03:03Z</dcterms:created>
  <dcterms:modified xsi:type="dcterms:W3CDTF">2020-08-19T06:30:51Z</dcterms:modified>
  <cp:category>Presentatie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0x010100599E0E87574581409A952A62EF9B8E65</vt:lpwstr>
  </property>
  <property fmtid="{D5CDD505-2E9C-101B-9397-08002B2CF9AE}" pid="3" name="Project">
    <vt:lpwstr>Sta</vt:lpwstr>
  </property>
  <property fmtid="{D5CDD505-2E9C-101B-9397-08002B2CF9AE}" pid="4" name="Referentienummer">
    <vt:lpwstr>Sta-20200618-5</vt:lpwstr>
  </property>
</Properties>
</file>