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Amatic SC" panose="020B0604020202020204" charset="-79"/>
      <p:regular r:id="rId24"/>
      <p:bold r:id="rId25"/>
    </p:embeddedFont>
    <p:embeddedFont>
      <p:font typeface="Source Code Pro" panose="020B0509030403020204" pitchFamily="49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3C74266-6F7F-4255-903D-B646E14C6743}">
  <a:tblStyle styleId="{53C74266-6F7F-4255-903D-B646E14C67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-384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75073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32359ca3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32359ca36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32359ca3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32359ca3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32359ca36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32359ca36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32359ca36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32359ca36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43f7e63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943f7e634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32359ca36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932359ca36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32359ca36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932359ca36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932359ca36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932359ca36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943f7e634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943f7e634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943f7e634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943f7e634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932359ca36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932359ca36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943f7e634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943f7e634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943f7e634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943f7e634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932359ca3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932359ca3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932359ca3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932359ca3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32359ca3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932359ca3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932359ca3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932359ca36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32359ca36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932359ca36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32359ca36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32359ca36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932359ca3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932359ca3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Tekla.Baes@basisschooldomino.be" TargetMode="Externa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1.png"/><Relationship Id="rId4" Type="http://schemas.openxmlformats.org/officeDocument/2006/relationships/hyperlink" Target="mailto:sarah.goossens@basisschooldomino.b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Welkom in het vijfde leerjaar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juf Tekla (5A) en juf Jawhara (5B)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252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Fruitdagen &amp; koekjesdagen</a:t>
            </a:r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body" idx="2"/>
          </p:nvPr>
        </p:nvSpPr>
        <p:spPr>
          <a:xfrm>
            <a:off x="4939500" y="2312475"/>
            <a:ext cx="3837000" cy="25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Koekjes </a:t>
            </a:r>
            <a:r>
              <a:rPr lang="nl" b="1" dirty="0"/>
              <a:t>zonder verpakking</a:t>
            </a:r>
            <a:r>
              <a:rPr lang="nl" dirty="0"/>
              <a:t> in koekjesdoos.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dirty="0"/>
              <a:t>Degelijke drinkfles gevuld met </a:t>
            </a:r>
            <a:r>
              <a:rPr lang="nl" b="1" dirty="0"/>
              <a:t>water</a:t>
            </a:r>
            <a:r>
              <a:rPr lang="nl" dirty="0"/>
              <a:t>. </a:t>
            </a:r>
            <a:r>
              <a:rPr lang="nl" dirty="0">
                <a:solidFill>
                  <a:srgbClr val="FF0000"/>
                </a:solidFill>
              </a:rPr>
              <a:t>geen frisdrank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nl" b="1" dirty="0"/>
              <a:t>naam </a:t>
            </a:r>
            <a:r>
              <a:rPr lang="nl" dirty="0"/>
              <a:t>op koekjesdoos en drinkbus</a:t>
            </a:r>
            <a:endParaRPr dirty="0"/>
          </a:p>
        </p:txBody>
      </p:sp>
      <p:graphicFrame>
        <p:nvGraphicFramePr>
          <p:cNvPr id="136" name="Google Shape;136;p22"/>
          <p:cNvGraphicFramePr/>
          <p:nvPr/>
        </p:nvGraphicFramePr>
        <p:xfrm>
          <a:off x="633625" y="230900"/>
          <a:ext cx="7764575" cy="1465050"/>
        </p:xfrm>
        <a:graphic>
          <a:graphicData uri="http://schemas.openxmlformats.org/drawingml/2006/table">
            <a:tbl>
              <a:tblPr>
                <a:noFill/>
                <a:tableStyleId>{53C74266-6F7F-4255-903D-B646E14C6743}</a:tableStyleId>
              </a:tblPr>
              <a:tblGrid>
                <a:gridCol w="11092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92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92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92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092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092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092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29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/>
                        <a:t>Maandag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/>
                        <a:t>Dinsdag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/>
                        <a:t>Woensdag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/>
                        <a:t>Donderdag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/>
                        <a:t>Vrijdag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/>
                        <a:t>Zaterdag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"/>
                        <a:t>Zondag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6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37" name="Google Shape;137;p22"/>
          <p:cNvPicPr preferRelativeResize="0"/>
          <p:nvPr/>
        </p:nvPicPr>
        <p:blipFill rotWithShape="1">
          <a:blip r:embed="rId3">
            <a:alphaModFix/>
          </a:blip>
          <a:srcRect t="21523" r="20998" b="15488"/>
          <a:stretch/>
        </p:blipFill>
        <p:spPr>
          <a:xfrm>
            <a:off x="737230" y="969482"/>
            <a:ext cx="898344" cy="651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8924" y="969484"/>
            <a:ext cx="1004651" cy="65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0761" y="969484"/>
            <a:ext cx="933773" cy="65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 rotWithShape="1">
          <a:blip r:embed="rId3">
            <a:alphaModFix/>
          </a:blip>
          <a:srcRect t="21523" r="20998" b="15488"/>
          <a:stretch/>
        </p:blipFill>
        <p:spPr>
          <a:xfrm>
            <a:off x="2917663" y="969484"/>
            <a:ext cx="933773" cy="65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 rotWithShape="1">
          <a:blip r:embed="rId3">
            <a:alphaModFix/>
          </a:blip>
          <a:srcRect t="21523" r="20998" b="15488"/>
          <a:stretch/>
        </p:blipFill>
        <p:spPr>
          <a:xfrm>
            <a:off x="5197967" y="969484"/>
            <a:ext cx="933772" cy="65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5725" y="3507650"/>
            <a:ext cx="1528325" cy="152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00" y="3437575"/>
            <a:ext cx="1658750" cy="16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265500" y="2284450"/>
            <a:ext cx="4045200" cy="22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zwemmen</a:t>
            </a:r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2"/>
          </p:nvPr>
        </p:nvSpPr>
        <p:spPr>
          <a:xfrm>
            <a:off x="4667000" y="724200"/>
            <a:ext cx="43176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2 </a:t>
            </a:r>
            <a:r>
              <a:rPr lang="nl" b="1"/>
              <a:t>handdoeken 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/>
              <a:t>Een </a:t>
            </a:r>
            <a:r>
              <a:rPr lang="nl" b="1"/>
              <a:t>badpak </a:t>
            </a:r>
            <a:r>
              <a:rPr lang="nl"/>
              <a:t>of sportbikini voor de meisjes en een aansluitende </a:t>
            </a:r>
            <a:r>
              <a:rPr lang="nl" b="1"/>
              <a:t>zwembroek </a:t>
            </a:r>
            <a:r>
              <a:rPr lang="nl"/>
              <a:t>voor de jongens.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/>
              <a:t>Voor de meisjes: haar in </a:t>
            </a:r>
            <a:r>
              <a:rPr lang="nl" b="1"/>
              <a:t>staart of vlecht</a:t>
            </a:r>
            <a:r>
              <a:rPr lang="nl"/>
              <a:t>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/>
              <a:t>Bij slecht weer: een </a:t>
            </a:r>
            <a:r>
              <a:rPr lang="nl" b="1"/>
              <a:t>kap </a:t>
            </a:r>
            <a:r>
              <a:rPr lang="nl"/>
              <a:t>(aan de jas) of </a:t>
            </a:r>
            <a:r>
              <a:rPr lang="nl" b="1"/>
              <a:t>muts</a:t>
            </a:r>
            <a:r>
              <a:rPr lang="nl"/>
              <a:t>. Dit is zeer belangrijk want we gaan te voet naar het zwembad!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079" y="0"/>
            <a:ext cx="2492801" cy="355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 rotWithShape="1">
          <a:blip r:embed="rId4">
            <a:alphaModFix/>
          </a:blip>
          <a:srcRect b="2884"/>
          <a:stretch/>
        </p:blipFill>
        <p:spPr>
          <a:xfrm>
            <a:off x="3024225" y="724200"/>
            <a:ext cx="1424425" cy="207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zakdoekdozen</a:t>
            </a:r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nl"/>
              <a:t>Elk kind brengt </a:t>
            </a:r>
            <a:r>
              <a:rPr lang="nl" b="1"/>
              <a:t>2 </a:t>
            </a:r>
            <a:r>
              <a:rPr lang="nl"/>
              <a:t>zakdoekdozen mee in het begin van het schooljaar</a:t>
            </a:r>
            <a:endParaRPr/>
          </a:p>
        </p:txBody>
      </p:sp>
      <p:pic>
        <p:nvPicPr>
          <p:cNvPr id="158" name="Google Shape;1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700" y="2791700"/>
            <a:ext cx="2047000" cy="204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Toetsen</a:t>
            </a:r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>
                <a:solidFill>
                  <a:srgbClr val="FF0000"/>
                </a:solidFill>
              </a:rPr>
              <a:t>Elke week!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65" name="Google Shape;165;p25"/>
          <p:cNvSpPr txBox="1">
            <a:spLocks noGrp="1"/>
          </p:cNvSpPr>
          <p:nvPr>
            <p:ph type="body" idx="2"/>
          </p:nvPr>
        </p:nvSpPr>
        <p:spPr>
          <a:xfrm>
            <a:off x="4723050" y="724200"/>
            <a:ext cx="42618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rgbClr val="FF0000"/>
                </a:solidFill>
              </a:rPr>
              <a:t>Elke week: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dirty="0">
                <a:solidFill>
                  <a:srgbClr val="FF0000"/>
                </a:solidFill>
              </a:rPr>
              <a:t>Toets Frans 1 unité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dirty="0">
                <a:solidFill>
                  <a:srgbClr val="FF0000"/>
                </a:solidFill>
              </a:rPr>
              <a:t>dictee woordpakket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dirty="0"/>
              <a:t>Na 4 unités = </a:t>
            </a:r>
            <a:r>
              <a:rPr lang="nl" b="1" dirty="0"/>
              <a:t>grote toets!</a:t>
            </a:r>
            <a:endParaRPr b="1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dirty="0"/>
              <a:t>Na 6 dictees = </a:t>
            </a:r>
            <a:r>
              <a:rPr lang="nl" b="1" dirty="0"/>
              <a:t>groot dictee!</a:t>
            </a:r>
            <a:endParaRPr b="1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dirty="0"/>
              <a:t>Na thema Taal of Wo = toets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nl" dirty="0"/>
              <a:t>Na onderdeel wiskunde = toets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Inoefenen leerstof</a:t>
            </a:r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Wij herhalen kort de leerstof van het 4e leerjaar.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dirty="0"/>
              <a:t>Wij zetten veel in op extra zorg voor leerlingen die het moeilijk hebben.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nl" dirty="0"/>
              <a:t>Wij rekenen op een goede inzet van de leerlingen én ouders.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Afspraken van de klas</a:t>
            </a:r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Regels en afspraken die we volgen.</a:t>
            </a:r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body" idx="2"/>
          </p:nvPr>
        </p:nvSpPr>
        <p:spPr>
          <a:xfrm>
            <a:off x="4470775" y="420450"/>
            <a:ext cx="4673100" cy="399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nl" sz="1600"/>
              <a:t>Ik steek mijn vinger op.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nl" sz="1600"/>
              <a:t>Ik werk in stilte aan mijn bank.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nl" sz="1600"/>
              <a:t>Ik luister aandachtig.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nl" sz="1600"/>
              <a:t>Ik werk/speel rustig samen.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nl" sz="1600"/>
              <a:t>Ik zit zoals het hoort.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nl" sz="1600"/>
              <a:t>Ik draag zorg voor het materiaal.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nl" sz="1600"/>
              <a:t>Ik ben stil in de rij.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nl" sz="1600"/>
              <a:t>Ik ben beleefd tegen iedereen.</a:t>
            </a:r>
            <a:endParaRPr sz="1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Extra materiaal</a:t>
            </a:r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Zelf meebrengen van thuis</a:t>
            </a:r>
            <a:endParaRPr/>
          </a:p>
        </p:txBody>
      </p:sp>
      <p:sp>
        <p:nvSpPr>
          <p:cNvPr id="185" name="Google Shape;185;p28"/>
          <p:cNvSpPr txBox="1">
            <a:spLocks noGrp="1"/>
          </p:cNvSpPr>
          <p:nvPr>
            <p:ph type="body" idx="2"/>
          </p:nvPr>
        </p:nvSpPr>
        <p:spPr>
          <a:xfrm>
            <a:off x="4218500" y="724200"/>
            <a:ext cx="4925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❏"/>
            </a:pPr>
            <a:r>
              <a:rPr lang="nl" sz="1600"/>
              <a:t>1 kaft (rug 4 à 6 cm) met elastiek, A4-formaat (geen ringmap)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nl" sz="1600"/>
              <a:t>een doosje voor woordkaartjes Frans (vb. botervlootje)</a:t>
            </a: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❏"/>
            </a:pPr>
            <a:r>
              <a:rPr lang="nl" sz="1600"/>
              <a:t>stevige boekentas </a:t>
            </a:r>
            <a:endParaRPr sz="1600">
              <a:solidFill>
                <a:srgbClr val="FF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nl" sz="1600"/>
              <a:t>turnzak met turnkledij MET NAAM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nl" sz="1600"/>
              <a:t>doosje voor koek of fruit MET NAAM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nl" sz="1600"/>
              <a:t>een drinkfles MET NAAM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nl" sz="1600"/>
              <a:t>eetzak met brooddoos, MET NAAM</a:t>
            </a: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1013" y="144800"/>
            <a:ext cx="2657475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>
            <a:off x="125350" y="-32875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Contact met de juf</a:t>
            </a:r>
            <a:endParaRPr dirty="0"/>
          </a:p>
        </p:txBody>
      </p:sp>
      <p:sp>
        <p:nvSpPr>
          <p:cNvPr id="192" name="Google Shape;192;p29"/>
          <p:cNvSpPr txBox="1">
            <a:spLocks noGrp="1"/>
          </p:cNvSpPr>
          <p:nvPr>
            <p:ph type="subTitle" idx="1"/>
          </p:nvPr>
        </p:nvSpPr>
        <p:spPr>
          <a:xfrm>
            <a:off x="86263" y="1966862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U kan ons steeds bereiken via mail of classdojo.</a:t>
            </a:r>
            <a:endParaRPr dirty="0"/>
          </a:p>
        </p:txBody>
      </p:sp>
      <p:sp>
        <p:nvSpPr>
          <p:cNvPr id="193" name="Google Shape;193;p29"/>
          <p:cNvSpPr txBox="1">
            <a:spLocks noGrp="1"/>
          </p:cNvSpPr>
          <p:nvPr>
            <p:ph type="body" idx="2"/>
          </p:nvPr>
        </p:nvSpPr>
        <p:spPr>
          <a:xfrm>
            <a:off x="4092375" y="0"/>
            <a:ext cx="5051400" cy="49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u="sng" dirty="0">
                <a:solidFill>
                  <a:schemeClr val="hlink"/>
                </a:solidFill>
                <a:hlinkClick r:id="rId3"/>
              </a:rPr>
              <a:t>Tekla.Baes@basisschooldomino.be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u="sng" dirty="0">
                <a:solidFill>
                  <a:schemeClr val="hlink"/>
                </a:solidFill>
                <a:hlinkClick r:id="rId4"/>
              </a:rPr>
              <a:t>Jawhara.zoubea@basisschooldomino.be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2300" y="822275"/>
            <a:ext cx="1411525" cy="141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 rotWithShape="1">
          <a:blip r:embed="rId6">
            <a:alphaModFix/>
          </a:blip>
          <a:srcRect l="10169" t="15449" r="51116" b="60383"/>
          <a:stretch/>
        </p:blipFill>
        <p:spPr>
          <a:xfrm>
            <a:off x="6387380" y="4325670"/>
            <a:ext cx="1411525" cy="156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lassDojo | LinkedIn">
            <a:extLst>
              <a:ext uri="{FF2B5EF4-FFF2-40B4-BE49-F238E27FC236}">
                <a16:creationId xmlns:a16="http://schemas.microsoft.com/office/drawing/2014/main" xmlns="" id="{A05F0322-A16F-3F9F-1257-A2B3D6254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73" y="281386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59775" y="90525"/>
            <a:ext cx="4834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Een kijkje in klas 5A</a:t>
            </a:r>
            <a:endParaRPr/>
          </a:p>
        </p:txBody>
      </p:sp>
      <p:pic>
        <p:nvPicPr>
          <p:cNvPr id="201" name="Google Shape;20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7615" y="2571750"/>
            <a:ext cx="2410624" cy="245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2250" y="1741145"/>
            <a:ext cx="2789852" cy="2845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874" y="2184999"/>
            <a:ext cx="2789852" cy="284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7625" y="90525"/>
            <a:ext cx="2410624" cy="2458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9076" y="2417050"/>
            <a:ext cx="2514600" cy="256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0066" y="1566275"/>
            <a:ext cx="2677427" cy="273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947" y="164050"/>
            <a:ext cx="2677432" cy="273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9075" y="164050"/>
            <a:ext cx="2514600" cy="2564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724888" y="802500"/>
            <a:ext cx="3538500" cy="35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Juf Sarah (5B)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&lt;=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Juf Tekla (5A)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=&gt;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8076" y="903383"/>
            <a:ext cx="2557620" cy="310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00" y="802500"/>
            <a:ext cx="2403076" cy="320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>
            <a:spLocks noGrp="1"/>
          </p:cNvSpPr>
          <p:nvPr>
            <p:ph type="title"/>
          </p:nvPr>
        </p:nvSpPr>
        <p:spPr>
          <a:xfrm>
            <a:off x="98400" y="153250"/>
            <a:ext cx="44736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Een kijkje in klas 5B</a:t>
            </a:r>
            <a:endParaRPr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5094" y="1525531"/>
            <a:ext cx="3784345" cy="213058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5" y="2118360"/>
            <a:ext cx="4304014" cy="242316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0190" y="1538318"/>
            <a:ext cx="3842869" cy="2163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39752" cy="257175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0145" y="1169609"/>
            <a:ext cx="5143502" cy="280428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1752"/>
            <a:ext cx="4239752" cy="251840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5" r="34570"/>
          <a:stretch/>
        </p:blipFill>
        <p:spPr>
          <a:xfrm>
            <a:off x="7044041" y="2632708"/>
            <a:ext cx="2099959" cy="27051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-407" r="24180" b="407"/>
          <a:stretch/>
        </p:blipFill>
        <p:spPr>
          <a:xfrm rot="5400000">
            <a:off x="6836669" y="207371"/>
            <a:ext cx="2632708" cy="2217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Schooluren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2"/>
          </p:nvPr>
        </p:nvSpPr>
        <p:spPr>
          <a:xfrm>
            <a:off x="4731300" y="724200"/>
            <a:ext cx="4280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200"/>
              <a:t>START: 8u25</a:t>
            </a:r>
            <a:endParaRPr sz="22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sz="2200"/>
              <a:t>SPEELTIJD: 10u10 - 10u40</a:t>
            </a:r>
            <a:endParaRPr sz="22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sz="2200"/>
              <a:t>MIDDAG: 12u40</a:t>
            </a:r>
            <a:endParaRPr sz="22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nl" sz="2200"/>
              <a:t>EINDE: 15u20</a:t>
            </a:r>
            <a:endParaRPr sz="220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500" y="2733875"/>
            <a:ext cx="2047000" cy="204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Ziekte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b="1">
                <a:solidFill>
                  <a:srgbClr val="0000FF"/>
                </a:solidFill>
              </a:rPr>
              <a:t>minder dan 3 dagen:</a:t>
            </a:r>
            <a:endParaRPr b="1"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❏"/>
            </a:pPr>
            <a:r>
              <a:rPr lang="nl"/>
              <a:t>Juf geeft een strookje na de ziekte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nl"/>
              <a:t>strookje invullen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nl"/>
              <a:t>strookje aan de juf geven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b="1">
                <a:solidFill>
                  <a:srgbClr val="FF0000"/>
                </a:solidFill>
              </a:rPr>
              <a:t>=&gt; maar 4 strookjes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b="1">
                <a:solidFill>
                  <a:srgbClr val="0000FF"/>
                </a:solidFill>
              </a:rPr>
              <a:t>meer dan 3 dagen:</a:t>
            </a:r>
            <a:endParaRPr b="1"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❏"/>
            </a:pPr>
            <a:r>
              <a:rPr lang="nl"/>
              <a:t>briefje dokter na ziekte aan de juf geven</a:t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100" y="2791700"/>
            <a:ext cx="3138733" cy="204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uniform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meisjes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2"/>
          </p:nvPr>
        </p:nvSpPr>
        <p:spPr>
          <a:xfrm>
            <a:off x="4667000" y="724200"/>
            <a:ext cx="43176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/>
              <a:t>- een </a:t>
            </a:r>
            <a:r>
              <a:rPr lang="nl" sz="1500">
                <a:solidFill>
                  <a:srgbClr val="000000"/>
                </a:solidFill>
                <a:highlight>
                  <a:srgbClr val="FFFFFF"/>
                </a:highlight>
              </a:rPr>
              <a:t>wit bloesje of polo met kraagje</a:t>
            </a:r>
            <a:endParaRPr sz="15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sz="1500">
                <a:solidFill>
                  <a:srgbClr val="000000"/>
                </a:solidFill>
                <a:highlight>
                  <a:srgbClr val="FFFFFF"/>
                </a:highlight>
              </a:rPr>
              <a:t>- een effen donkerblauwe </a:t>
            </a:r>
            <a:r>
              <a:rPr lang="nl" sz="1500"/>
              <a:t>trui, vestje of sweater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sz="1500"/>
              <a:t>- een donkerblauwe jas, GEEN jeans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sz="1700"/>
              <a:t>-</a:t>
            </a:r>
            <a:r>
              <a:rPr lang="nl" sz="1500"/>
              <a:t> een donkerblauwe rok, jurk of lange broek. GEEN jeans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sz="1500"/>
              <a:t>- effen witte of donkerblauwe kousen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nl" sz="1500"/>
              <a:t>- donkerblauwe, donkerbruine, grijze, witte, beige of zwarte schoenen,laarzen of sandalen, degelijke sportschoenen. GEEN hoge hakken, plateauzolen of puntschoenen.</a:t>
            </a:r>
            <a:endParaRPr sz="1500"/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l="47031" t="11174"/>
          <a:stretch/>
        </p:blipFill>
        <p:spPr>
          <a:xfrm>
            <a:off x="2755250" y="287325"/>
            <a:ext cx="1555450" cy="4568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7"/>
          <p:cNvCxnSpPr/>
          <p:nvPr/>
        </p:nvCxnSpPr>
        <p:spPr>
          <a:xfrm flipH="1">
            <a:off x="3728000" y="252275"/>
            <a:ext cx="1037100" cy="1121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17"/>
          <p:cNvCxnSpPr/>
          <p:nvPr/>
        </p:nvCxnSpPr>
        <p:spPr>
          <a:xfrm flipH="1">
            <a:off x="3880650" y="981050"/>
            <a:ext cx="842400" cy="544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7"/>
          <p:cNvCxnSpPr/>
          <p:nvPr/>
        </p:nvCxnSpPr>
        <p:spPr>
          <a:xfrm flipH="1">
            <a:off x="3854025" y="2158300"/>
            <a:ext cx="855000" cy="616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89;p17"/>
          <p:cNvCxnSpPr/>
          <p:nvPr/>
        </p:nvCxnSpPr>
        <p:spPr>
          <a:xfrm flipH="1">
            <a:off x="3714025" y="2913350"/>
            <a:ext cx="1133400" cy="954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7"/>
          <p:cNvCxnSpPr/>
          <p:nvPr/>
        </p:nvCxnSpPr>
        <p:spPr>
          <a:xfrm flipH="1">
            <a:off x="3762175" y="3407550"/>
            <a:ext cx="1037100" cy="1163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uniform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jongens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2"/>
          </p:nvPr>
        </p:nvSpPr>
        <p:spPr>
          <a:xfrm>
            <a:off x="4652975" y="280300"/>
            <a:ext cx="4274700" cy="413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sz="1600"/>
              <a:t>- een wit hemd of polo met kraagje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sz="1600"/>
              <a:t>- een effen donkerblauwe trui, vestje of sweater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sz="1600"/>
              <a:t>- een donkerblauwe lange broek short tot aan de knie. GEEN jeans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sz="1600"/>
              <a:t>- effen witte of donkerblauwe kousen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sz="1600"/>
              <a:t>- donkerblauwe, donkerbruine, grijze, witte, beige of zwarte schoenen of sportschoenen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nl" sz="1500"/>
              <a:t>- een donkerblauwe jas, GEEN jeans</a:t>
            </a:r>
            <a:endParaRPr sz="1500"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r="45334"/>
          <a:stretch/>
        </p:blipFill>
        <p:spPr>
          <a:xfrm>
            <a:off x="2858500" y="140150"/>
            <a:ext cx="1452200" cy="4652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18"/>
          <p:cNvCxnSpPr/>
          <p:nvPr/>
        </p:nvCxnSpPr>
        <p:spPr>
          <a:xfrm flipH="1">
            <a:off x="3727925" y="450800"/>
            <a:ext cx="995100" cy="572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18"/>
          <p:cNvCxnSpPr/>
          <p:nvPr/>
        </p:nvCxnSpPr>
        <p:spPr>
          <a:xfrm flipH="1">
            <a:off x="3838275" y="1191825"/>
            <a:ext cx="995100" cy="572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18"/>
          <p:cNvCxnSpPr/>
          <p:nvPr/>
        </p:nvCxnSpPr>
        <p:spPr>
          <a:xfrm flipH="1">
            <a:off x="3854175" y="1999350"/>
            <a:ext cx="979200" cy="817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18"/>
          <p:cNvCxnSpPr/>
          <p:nvPr/>
        </p:nvCxnSpPr>
        <p:spPr>
          <a:xfrm flipH="1">
            <a:off x="3980325" y="3511200"/>
            <a:ext cx="845100" cy="1043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140150" y="1081400"/>
            <a:ext cx="43728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Geen uniform=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turnkledij aandoen</a:t>
            </a:r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2"/>
          </p:nvPr>
        </p:nvSpPr>
        <p:spPr>
          <a:xfrm>
            <a:off x="4572000" y="724200"/>
            <a:ext cx="2820900" cy="40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   pet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dirty="0"/>
              <a:t>  jeans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dirty="0"/>
              <a:t>juwelen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dirty="0"/>
              <a:t>felle sportschoenen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600" y="2733875"/>
            <a:ext cx="2047000" cy="204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2450" y="0"/>
            <a:ext cx="1275475" cy="1146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2025" y="1228150"/>
            <a:ext cx="1146275" cy="150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2025" y="2812350"/>
            <a:ext cx="1146275" cy="11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2925" y="4172250"/>
            <a:ext cx="1630405" cy="838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xmlns="" id="{A4CE140C-42A3-6A2A-0C99-4BD861CB4A6B}"/>
              </a:ext>
            </a:extLst>
          </p:cNvPr>
          <p:cNvCxnSpPr>
            <a:cxnSpLocks/>
          </p:cNvCxnSpPr>
          <p:nvPr/>
        </p:nvCxnSpPr>
        <p:spPr>
          <a:xfrm flipV="1">
            <a:off x="7782400" y="0"/>
            <a:ext cx="1240930" cy="112159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xmlns="" id="{57C96DA0-1BA5-B13A-C2C6-323C06892274}"/>
              </a:ext>
            </a:extLst>
          </p:cNvPr>
          <p:cNvCxnSpPr>
            <a:cxnSpLocks/>
          </p:cNvCxnSpPr>
          <p:nvPr/>
        </p:nvCxnSpPr>
        <p:spPr>
          <a:xfrm>
            <a:off x="7812450" y="0"/>
            <a:ext cx="1275475" cy="114676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xmlns="" id="{D8CBF831-0E14-F774-A6C2-063BEEA8D0DD}"/>
              </a:ext>
            </a:extLst>
          </p:cNvPr>
          <p:cNvCxnSpPr>
            <a:cxnSpLocks/>
          </p:cNvCxnSpPr>
          <p:nvPr/>
        </p:nvCxnSpPr>
        <p:spPr>
          <a:xfrm flipV="1">
            <a:off x="7862025" y="1184875"/>
            <a:ext cx="1225900" cy="148281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xmlns="" id="{9796404D-9DA9-1E53-98BF-486EF0C230D1}"/>
              </a:ext>
            </a:extLst>
          </p:cNvPr>
          <p:cNvCxnSpPr/>
          <p:nvPr/>
        </p:nvCxnSpPr>
        <p:spPr>
          <a:xfrm flipH="1" flipV="1">
            <a:off x="7782400" y="1184875"/>
            <a:ext cx="1191400" cy="148281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xmlns="" id="{305F2304-EED6-F05D-E4C8-D146F5E9B79D}"/>
              </a:ext>
            </a:extLst>
          </p:cNvPr>
          <p:cNvCxnSpPr/>
          <p:nvPr/>
        </p:nvCxnSpPr>
        <p:spPr>
          <a:xfrm flipV="1">
            <a:off x="7717288" y="2791700"/>
            <a:ext cx="1336137" cy="116692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xmlns="" id="{F9F55206-2338-BD42-53EB-E5C76D6A553A}"/>
              </a:ext>
            </a:extLst>
          </p:cNvPr>
          <p:cNvCxnSpPr/>
          <p:nvPr/>
        </p:nvCxnSpPr>
        <p:spPr>
          <a:xfrm flipH="1" flipV="1">
            <a:off x="7862025" y="2812350"/>
            <a:ext cx="1161305" cy="114627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xmlns="" id="{B9A20B5D-1B70-CCC2-7636-A452819B0E95}"/>
              </a:ext>
            </a:extLst>
          </p:cNvPr>
          <p:cNvCxnSpPr>
            <a:cxnSpLocks/>
          </p:cNvCxnSpPr>
          <p:nvPr/>
        </p:nvCxnSpPr>
        <p:spPr>
          <a:xfrm flipV="1">
            <a:off x="7392900" y="4172250"/>
            <a:ext cx="1690575" cy="8385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xmlns="" id="{4983B68E-1F4C-0E18-7950-74EBBFB0D789}"/>
              </a:ext>
            </a:extLst>
          </p:cNvPr>
          <p:cNvCxnSpPr/>
          <p:nvPr/>
        </p:nvCxnSpPr>
        <p:spPr>
          <a:xfrm flipH="1" flipV="1">
            <a:off x="7392900" y="4172250"/>
            <a:ext cx="1695025" cy="97125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Agenda</a:t>
            </a:r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subTitle" idx="1"/>
          </p:nvPr>
        </p:nvSpPr>
        <p:spPr>
          <a:xfrm>
            <a:off x="265500" y="2791698"/>
            <a:ext cx="4045200" cy="134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300" b="1">
                <a:solidFill>
                  <a:srgbClr val="FF0000"/>
                </a:solidFill>
              </a:rPr>
              <a:t>Elke dag nakijken en handtekenen aub!</a:t>
            </a:r>
            <a:endParaRPr sz="2300" b="1">
              <a:solidFill>
                <a:srgbClr val="FF0000"/>
              </a:solidFill>
            </a:endParaRPr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2"/>
          </p:nvPr>
        </p:nvSpPr>
        <p:spPr>
          <a:xfrm>
            <a:off x="4833297" y="374573"/>
            <a:ext cx="4045200" cy="41659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elke vrijdag agenda inschrijven voor ganse week.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ym typeface="Wingdings" panose="05000000000000000000" pitchFamily="2" charset="2"/>
              </a:rPr>
              <a:t></a:t>
            </a:r>
            <a:r>
              <a:rPr lang="nl" dirty="0"/>
              <a:t>De leerlingen plannen zelf hun werk.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b="1" u="sng" dirty="0"/>
              <a:t>elke week:</a:t>
            </a:r>
            <a:endParaRPr b="1" u="sng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dirty="0"/>
              <a:t>2 x woordpakket spelling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 dirty="0"/>
              <a:t>2 x vocabulaire Frans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03" y="98100"/>
            <a:ext cx="1317226" cy="186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 descr="Raadslid FPN: “Een handtekening is privacygevoelig” &gt; Observant Onlin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8200" y="174950"/>
            <a:ext cx="1671101" cy="1710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20"/>
          <p:cNvCxnSpPr/>
          <p:nvPr/>
        </p:nvCxnSpPr>
        <p:spPr>
          <a:xfrm rot="10800000">
            <a:off x="1471700" y="672825"/>
            <a:ext cx="1709700" cy="574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schoolmateriaal en materiaal klas</a:t>
            </a:r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 b="1">
                <a:solidFill>
                  <a:srgbClr val="FF0000"/>
                </a:solidFill>
              </a:rPr>
              <a:t>stuk of kwijt </a:t>
            </a:r>
            <a:endParaRPr sz="21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 b="1">
                <a:solidFill>
                  <a:srgbClr val="FF0000"/>
                </a:solidFill>
              </a:rPr>
              <a:t>= betalen </a:t>
            </a:r>
            <a:endParaRPr sz="21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 b="1">
                <a:solidFill>
                  <a:srgbClr val="FF0000"/>
                </a:solidFill>
              </a:rPr>
              <a:t>of opnieuw aankopen!</a:t>
            </a:r>
            <a:endParaRPr sz="2100" b="1">
              <a:solidFill>
                <a:srgbClr val="FF0000"/>
              </a:solidFill>
            </a:endParaRPr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40452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De leerlingen hebben </a:t>
            </a:r>
            <a:r>
              <a:rPr lang="nl" b="1"/>
              <a:t>respect </a:t>
            </a:r>
            <a:r>
              <a:rPr lang="nl"/>
              <a:t>voor eigen materiaal en materiaal van de school.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nl"/>
              <a:t>Een vulpen, een blauwe, een groene en een zwarte balpen, een inktwisser, een potlood, een gom en een lat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nl"/>
              <a:t>=&gt; voorzien door de school.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632</Words>
  <Application>Microsoft Office PowerPoint</Application>
  <PresentationFormat>Diavoorstelling (16:9)</PresentationFormat>
  <Paragraphs>130</Paragraphs>
  <Slides>21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6" baseType="lpstr">
      <vt:lpstr>Arial</vt:lpstr>
      <vt:lpstr>Amatic SC</vt:lpstr>
      <vt:lpstr>Wingdings</vt:lpstr>
      <vt:lpstr>Source Code Pro</vt:lpstr>
      <vt:lpstr>Beach Day</vt:lpstr>
      <vt:lpstr>Welkom in het vijfde leerjaar</vt:lpstr>
      <vt:lpstr>Juf Sarah (5B) &lt;= Juf Tekla (5A) =&gt;</vt:lpstr>
      <vt:lpstr>Schooluren</vt:lpstr>
      <vt:lpstr>Ziekte</vt:lpstr>
      <vt:lpstr>uniform  meisjes</vt:lpstr>
      <vt:lpstr>uniform  jongens</vt:lpstr>
      <vt:lpstr>Geen uniform= turnkledij aandoen</vt:lpstr>
      <vt:lpstr>Agenda</vt:lpstr>
      <vt:lpstr>schoolmateriaal en materiaal klas</vt:lpstr>
      <vt:lpstr>Fruitdagen &amp; koekjesdagen</vt:lpstr>
      <vt:lpstr>zwemmen</vt:lpstr>
      <vt:lpstr>zakdoekdozen</vt:lpstr>
      <vt:lpstr>Toetsen</vt:lpstr>
      <vt:lpstr>Inoefenen leerstof</vt:lpstr>
      <vt:lpstr>Afspraken van de klas</vt:lpstr>
      <vt:lpstr>Extra materiaal</vt:lpstr>
      <vt:lpstr>Contact met de juf</vt:lpstr>
      <vt:lpstr>Een kijkje in klas 5A</vt:lpstr>
      <vt:lpstr>PowerPoint-presentatie</vt:lpstr>
      <vt:lpstr>Een kijkje in klas 5B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in het vijfde leerjaar</dc:title>
  <dc:creator>Jawhara Zoubea</dc:creator>
  <cp:lastModifiedBy>Leerkracht</cp:lastModifiedBy>
  <cp:revision>2</cp:revision>
  <dcterms:modified xsi:type="dcterms:W3CDTF">2022-09-06T11:20:20Z</dcterms:modified>
</cp:coreProperties>
</file>