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2"/>
    <p:sldId id="258" r:id="rId3"/>
    <p:sldId id="259" r:id="rId4"/>
    <p:sldId id="260" r:id="rId5"/>
    <p:sldId id="265" r:id="rId6"/>
    <p:sldId id="268" r:id="rId7"/>
    <p:sldId id="273" r:id="rId8"/>
    <p:sldId id="274" r:id="rId9"/>
    <p:sldId id="278" r:id="rId10"/>
    <p:sldId id="280" r:id="rId11"/>
    <p:sldId id="287" r:id="rId12"/>
    <p:sldId id="290" r:id="rId13"/>
    <p:sldId id="291" r:id="rId14"/>
    <p:sldId id="292" r:id="rId15"/>
    <p:sldId id="293"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3"/>
  </p:normalViewPr>
  <p:slideViewPr>
    <p:cSldViewPr snapToGrid="0" snapToObjects="1" showGuides="1">
      <p:cViewPr varScale="1">
        <p:scale>
          <a:sx n="35" d="100"/>
          <a:sy n="35" d="100"/>
        </p:scale>
        <p:origin x="756"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31335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algn="l" defTabSz="817244">
              <a:lnSpc>
                <a:spcPct val="100000"/>
              </a:lnSpc>
              <a:spcBef>
                <a:spcPts val="0"/>
              </a:spcBef>
              <a:buSzTx/>
              <a:buNone/>
              <a:defRPr sz="3564"/>
            </a:lvl1pPr>
          </a:lstStyle>
          <a:p>
            <a:r>
              <a:t>Auteur en datum</a:t>
            </a:r>
          </a:p>
        </p:txBody>
      </p:sp>
      <p:sp>
        <p:nvSpPr>
          <p:cNvPr id="12" name="Naam presentatie"/>
          <p:cNvSpPr txBox="1">
            <a:spLocks noGrp="1"/>
          </p:cNvSpPr>
          <p:nvPr>
            <p:ph type="title" hasCustomPrompt="1"/>
          </p:nvPr>
        </p:nvSpPr>
        <p:spPr>
          <a:xfrm>
            <a:off x="1206496" y="2574991"/>
            <a:ext cx="21971004" cy="4648201"/>
          </a:xfrm>
          <a:prstGeom prst="rect">
            <a:avLst/>
          </a:prstGeom>
        </p:spPr>
        <p:txBody>
          <a:bodyPr anchor="b"/>
          <a:lstStyle>
            <a:lvl1pPr algn="ctr">
              <a:defRPr sz="10000" b="0" spc="-200">
                <a:solidFill>
                  <a:srgbClr val="00AA64"/>
                </a:solidFill>
                <a:latin typeface="+mj-lt"/>
                <a:ea typeface="+mj-ea"/>
                <a:cs typeface="+mj-cs"/>
                <a:sym typeface="Montserrat ExtraBold"/>
              </a:defRPr>
            </a:lvl1pPr>
          </a:lstStyle>
          <a:p>
            <a:r>
              <a:t>Naam presentatie</a:t>
            </a:r>
          </a:p>
        </p:txBody>
      </p:sp>
      <p:sp>
        <p:nvSpPr>
          <p:cNvPr id="13" name="Hoofdtekst - niveau één…"/>
          <p:cNvSpPr txBox="1">
            <a:spLocks noGrp="1"/>
          </p:cNvSpPr>
          <p:nvPr>
            <p:ph type="body" sz="quarter" idx="1" hasCustomPrompt="1"/>
          </p:nvPr>
        </p:nvSpPr>
        <p:spPr>
          <a:xfrm>
            <a:off x="1201342" y="7223190"/>
            <a:ext cx="21971001" cy="1905001"/>
          </a:xfrm>
          <a:prstGeom prst="rect">
            <a:avLst/>
          </a:prstGeom>
        </p:spPr>
        <p:txBody>
          <a:bodyPr/>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vl2pPr marL="0" indent="457200" algn="l" defTabSz="825500">
              <a:lnSpc>
                <a:spcPct val="100000"/>
              </a:lnSpc>
              <a:spcBef>
                <a:spcPts val="0"/>
              </a:spcBef>
              <a:buSzTx/>
              <a:buNone/>
              <a:defRPr sz="5000">
                <a:solidFill>
                  <a:srgbClr val="00AA64"/>
                </a:solidFill>
                <a:latin typeface="+mj-lt"/>
                <a:ea typeface="+mj-ea"/>
                <a:cs typeface="+mj-cs"/>
                <a:sym typeface="Montserrat ExtraBold"/>
              </a:defRPr>
            </a:lvl2pPr>
            <a:lvl3pPr marL="0" indent="914400" algn="l" defTabSz="825500">
              <a:lnSpc>
                <a:spcPct val="100000"/>
              </a:lnSpc>
              <a:spcBef>
                <a:spcPts val="0"/>
              </a:spcBef>
              <a:buSzTx/>
              <a:buNone/>
              <a:defRPr sz="5000">
                <a:solidFill>
                  <a:srgbClr val="00AA64"/>
                </a:solidFill>
                <a:latin typeface="+mj-lt"/>
                <a:ea typeface="+mj-ea"/>
                <a:cs typeface="+mj-cs"/>
                <a:sym typeface="Montserrat ExtraBold"/>
              </a:defRPr>
            </a:lvl3pPr>
            <a:lvl4pPr marL="0" indent="1371600" algn="l" defTabSz="825500">
              <a:lnSpc>
                <a:spcPct val="100000"/>
              </a:lnSpc>
              <a:spcBef>
                <a:spcPts val="0"/>
              </a:spcBef>
              <a:buSzTx/>
              <a:buNone/>
              <a:defRPr sz="5000">
                <a:solidFill>
                  <a:srgbClr val="00AA64"/>
                </a:solidFill>
                <a:latin typeface="+mj-lt"/>
                <a:ea typeface="+mj-ea"/>
                <a:cs typeface="+mj-cs"/>
                <a:sym typeface="Montserrat ExtraBold"/>
              </a:defRPr>
            </a:lvl4pPr>
            <a:lvl5pPr marL="0" indent="1828800" algn="l" defTabSz="825500">
              <a:lnSpc>
                <a:spcPct val="100000"/>
              </a:lnSpc>
              <a:spcBef>
                <a:spcPts val="0"/>
              </a:spcBef>
              <a:buSzTx/>
              <a:buNone/>
              <a:defRPr sz="5000">
                <a:solidFill>
                  <a:srgbClr val="00AA64"/>
                </a:solidFill>
                <a:latin typeface="+mj-lt"/>
                <a:ea typeface="+mj-ea"/>
                <a:cs typeface="+mj-cs"/>
                <a:sym typeface="Montserrat ExtraBold"/>
              </a:defRPr>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1206500" y="4920843"/>
            <a:ext cx="21971000" cy="3874314"/>
          </a:xfrm>
          <a:prstGeom prst="rect">
            <a:avLst/>
          </a:prstGeom>
        </p:spPr>
        <p:txBody>
          <a:bodyPr anchor="ctr"/>
          <a:lstStyle>
            <a:lvl1pPr marL="0" indent="0">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nSpc>
                <a:spcPct val="80000"/>
              </a:lnSpc>
              <a:spcBef>
                <a:spcPts val="0"/>
              </a:spcBef>
              <a:buSzTx/>
              <a:buNone/>
              <a:defRPr sz="11600" spc="-232">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Hoofdtekst - niveau één…"/>
          <p:cNvSpPr txBox="1">
            <a:spLocks noGrp="1"/>
          </p:cNvSpPr>
          <p:nvPr>
            <p:ph type="body" idx="1" hasCustomPrompt="1"/>
          </p:nvPr>
        </p:nvSpPr>
        <p:spPr>
          <a:xfrm>
            <a:off x="1206500" y="1075927"/>
            <a:ext cx="21971000" cy="7241584"/>
          </a:xfrm>
          <a:prstGeom prst="rect">
            <a:avLst/>
          </a:prstGeom>
        </p:spPr>
        <p:txBody>
          <a:bodyPr anchor="b"/>
          <a:lstStyle>
            <a:lvl1pPr marL="0" indent="0">
              <a:lnSpc>
                <a:spcPct val="80000"/>
              </a:lnSpc>
              <a:spcBef>
                <a:spcPts val="0"/>
              </a:spcBef>
              <a:buSzTx/>
              <a:buNone/>
              <a:defRPr sz="25000" b="1" spc="-250">
                <a:latin typeface="+mn-lt"/>
                <a:ea typeface="+mn-ea"/>
                <a:cs typeface="+mn-cs"/>
                <a:sym typeface="Helvetica Neue"/>
              </a:defRPr>
            </a:lvl1pPr>
            <a:lvl2pPr marL="0" indent="457200">
              <a:lnSpc>
                <a:spcPct val="80000"/>
              </a:lnSpc>
              <a:spcBef>
                <a:spcPts val="0"/>
              </a:spcBef>
              <a:buSzTx/>
              <a:buNone/>
              <a:defRPr sz="25000" b="1" spc="-250">
                <a:latin typeface="+mn-lt"/>
                <a:ea typeface="+mn-ea"/>
                <a:cs typeface="+mn-cs"/>
                <a:sym typeface="Helvetica Neue"/>
              </a:defRPr>
            </a:lvl2pPr>
            <a:lvl3pPr marL="0" indent="914400">
              <a:lnSpc>
                <a:spcPct val="80000"/>
              </a:lnSpc>
              <a:spcBef>
                <a:spcPts val="0"/>
              </a:spcBef>
              <a:buSzTx/>
              <a:buNone/>
              <a:defRPr sz="25000" b="1" spc="-250">
                <a:latin typeface="+mn-lt"/>
                <a:ea typeface="+mn-ea"/>
                <a:cs typeface="+mn-cs"/>
                <a:sym typeface="Helvetica Neue"/>
              </a:defRPr>
            </a:lvl3pPr>
            <a:lvl4pPr marL="0" indent="1371600">
              <a:lnSpc>
                <a:spcPct val="80000"/>
              </a:lnSpc>
              <a:spcBef>
                <a:spcPts val="0"/>
              </a:spcBef>
              <a:buSzTx/>
              <a:buNone/>
              <a:defRPr sz="25000" b="1" spc="-250">
                <a:latin typeface="+mn-lt"/>
                <a:ea typeface="+mn-ea"/>
                <a:cs typeface="+mn-cs"/>
                <a:sym typeface="Helvetica Neue"/>
              </a:defRPr>
            </a:lvl4pPr>
            <a:lvl5pPr marL="0" indent="1828800">
              <a:lnSpc>
                <a:spcPct val="80000"/>
              </a:lnSpc>
              <a:spcBef>
                <a:spcPts val="0"/>
              </a:spcBef>
              <a:buSzTx/>
              <a:buNone/>
              <a:defRPr sz="25000" b="1" spc="-250">
                <a:latin typeface="+mn-lt"/>
                <a:ea typeface="+mn-ea"/>
                <a:cs typeface="+mn-cs"/>
                <a:sym typeface="Helvetica Neue"/>
              </a:defRPr>
            </a:lvl5pPr>
          </a:lstStyle>
          <a:p>
            <a:r>
              <a:t>100%</a:t>
            </a:r>
          </a:p>
          <a:p>
            <a:pPr lvl="1"/>
            <a:endParaRPr/>
          </a:p>
          <a:p>
            <a:pPr lvl="2"/>
            <a:endParaRPr/>
          </a:p>
          <a:p>
            <a:pPr lvl="3"/>
            <a:endParaRPr/>
          </a:p>
          <a:p>
            <a:pPr lvl="4"/>
            <a:endParaRPr/>
          </a:p>
        </p:txBody>
      </p:sp>
      <p:sp>
        <p:nvSpPr>
          <p:cNvPr id="107" name="Feitinformati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r" defTabSz="825500">
              <a:lnSpc>
                <a:spcPct val="100000"/>
              </a:lnSpc>
              <a:spcBef>
                <a:spcPts val="0"/>
              </a:spcBef>
              <a:buSzTx/>
              <a:buNone/>
              <a:defRPr sz="4000"/>
            </a:lvl1pPr>
          </a:lstStyle>
          <a:p>
            <a:r>
              <a:t>Feitinformatie</a:t>
            </a: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Toeken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algn="l" defTabSz="825500">
              <a:lnSpc>
                <a:spcPct val="100000"/>
              </a:lnSpc>
              <a:spcBef>
                <a:spcPts val="0"/>
              </a:spcBef>
              <a:buSzTx/>
              <a:buNone/>
              <a:defRPr sz="3600" b="1">
                <a:latin typeface="+mn-lt"/>
                <a:ea typeface="+mn-ea"/>
                <a:cs typeface="+mn-cs"/>
                <a:sym typeface="Helvetica Neue"/>
              </a:defRPr>
            </a:lvl1pPr>
          </a:lstStyle>
          <a:p>
            <a:r>
              <a:t>Toekenning</a:t>
            </a:r>
          </a:p>
        </p:txBody>
      </p:sp>
      <p:sp>
        <p:nvSpPr>
          <p:cNvPr id="116" name="Hoofdtekst - niveau één…"/>
          <p:cNvSpPr txBox="1">
            <a:spLocks noGrp="1"/>
          </p:cNvSpPr>
          <p:nvPr>
            <p:ph type="body" sz="half" idx="1" hasCustomPrompt="1"/>
          </p:nvPr>
        </p:nvSpPr>
        <p:spPr>
          <a:xfrm>
            <a:off x="1753923" y="4939860"/>
            <a:ext cx="20876154" cy="3836280"/>
          </a:xfrm>
          <a:prstGeom prst="rect">
            <a:avLst/>
          </a:prstGeom>
        </p:spPr>
        <p:txBody>
          <a:bodyPr/>
          <a:lstStyle>
            <a:lvl1pPr marL="638923" indent="-469900">
              <a:lnSpc>
                <a:spcPct val="90000"/>
              </a:lnSpc>
              <a:spcBef>
                <a:spcPts val="0"/>
              </a:spcBef>
              <a:buSzTx/>
              <a:buNone/>
              <a:defRPr sz="7000" spc="-140">
                <a:solidFill>
                  <a:srgbClr val="5B00B6"/>
                </a:solidFill>
                <a:latin typeface="+mj-lt"/>
                <a:ea typeface="+mj-ea"/>
                <a:cs typeface="+mj-cs"/>
                <a:sym typeface="Montserrat ExtraBold"/>
              </a:defRPr>
            </a:lvl1pPr>
            <a:lvl2pPr marL="638923" indent="-12700">
              <a:lnSpc>
                <a:spcPct val="90000"/>
              </a:lnSpc>
              <a:spcBef>
                <a:spcPts val="0"/>
              </a:spcBef>
              <a:buSzTx/>
              <a:buNone/>
              <a:defRPr sz="7000" spc="-140">
                <a:solidFill>
                  <a:srgbClr val="5B00B6"/>
                </a:solidFill>
                <a:latin typeface="+mj-lt"/>
                <a:ea typeface="+mj-ea"/>
                <a:cs typeface="+mj-cs"/>
                <a:sym typeface="Montserrat ExtraBold"/>
              </a:defRPr>
            </a:lvl2pPr>
            <a:lvl3pPr marL="638923" indent="444500">
              <a:lnSpc>
                <a:spcPct val="90000"/>
              </a:lnSpc>
              <a:spcBef>
                <a:spcPts val="0"/>
              </a:spcBef>
              <a:buSzTx/>
              <a:buNone/>
              <a:defRPr sz="7000" spc="-140">
                <a:solidFill>
                  <a:srgbClr val="5B00B6"/>
                </a:solidFill>
                <a:latin typeface="+mj-lt"/>
                <a:ea typeface="+mj-ea"/>
                <a:cs typeface="+mj-cs"/>
                <a:sym typeface="Montserrat ExtraBold"/>
              </a:defRPr>
            </a:lvl3pPr>
            <a:lvl4pPr marL="638923" indent="901700">
              <a:lnSpc>
                <a:spcPct val="90000"/>
              </a:lnSpc>
              <a:spcBef>
                <a:spcPts val="0"/>
              </a:spcBef>
              <a:buSzTx/>
              <a:buNone/>
              <a:defRPr sz="7000" spc="-140">
                <a:solidFill>
                  <a:srgbClr val="5B00B6"/>
                </a:solidFill>
                <a:latin typeface="+mj-lt"/>
                <a:ea typeface="+mj-ea"/>
                <a:cs typeface="+mj-cs"/>
                <a:sym typeface="Montserrat ExtraBold"/>
              </a:defRPr>
            </a:lvl4pPr>
            <a:lvl5pPr marL="638923" indent="1358900">
              <a:lnSpc>
                <a:spcPct val="90000"/>
              </a:lnSpc>
              <a:spcBef>
                <a:spcPts val="0"/>
              </a:spcBef>
              <a:buSzTx/>
              <a:buNone/>
              <a:defRPr sz="7000" spc="-140">
                <a:solidFill>
                  <a:srgbClr val="5B00B6"/>
                </a:solidFill>
                <a:latin typeface="+mj-lt"/>
                <a:ea typeface="+mj-ea"/>
                <a:cs typeface="+mj-cs"/>
                <a:sym typeface="Montserrat ExtraBold"/>
              </a:defRPr>
            </a:lvl5pPr>
          </a:lstStyle>
          <a:p>
            <a:r>
              <a:t>“Bijzonder citaat”</a:t>
            </a:r>
          </a:p>
          <a:p>
            <a:pPr lvl="1"/>
            <a:endParaRPr/>
          </a:p>
          <a:p>
            <a:pPr lvl="2"/>
            <a:endParaRPr/>
          </a:p>
          <a:p>
            <a:pPr lvl="3"/>
            <a:endParaRPr/>
          </a:p>
          <a:p>
            <a:pPr lvl="4"/>
            <a:endParaRP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24" name="Afbeelding"/>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Afbeelding"/>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Afbeelding"/>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Afbeelding"/>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1206500" y="7124700"/>
            <a:ext cx="21971000" cy="4648200"/>
          </a:xfrm>
          <a:prstGeom prst="rect">
            <a:avLst/>
          </a:prstGeom>
        </p:spPr>
        <p:txBody>
          <a:bodyPr anchor="b"/>
          <a:lstStyle>
            <a:lvl1pPr algn="ctr">
              <a:defRPr sz="10000" b="0" spc="-200">
                <a:solidFill>
                  <a:srgbClr val="00AA64"/>
                </a:solidFill>
                <a:latin typeface="+mj-lt"/>
                <a:ea typeface="+mj-ea"/>
                <a:cs typeface="+mj-cs"/>
                <a:sym typeface="Montserrat ExtraBold"/>
              </a:defRPr>
            </a:lvl1pPr>
          </a:lstStyle>
          <a:p>
            <a:r>
              <a:t>Naam presentatie</a:t>
            </a:r>
          </a:p>
        </p:txBody>
      </p:sp>
      <p:sp>
        <p:nvSpPr>
          <p:cNvPr id="23" name="Auteur en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algn="l" defTabSz="817244">
              <a:lnSpc>
                <a:spcPct val="100000"/>
              </a:lnSpc>
              <a:spcBef>
                <a:spcPts val="0"/>
              </a:spcBef>
              <a:buSzTx/>
              <a:buNone/>
              <a:defRPr sz="3564"/>
            </a:lvl1pPr>
          </a:lstStyle>
          <a:p>
            <a:r>
              <a:t>Auteur en datum</a:t>
            </a:r>
          </a:p>
        </p:txBody>
      </p:sp>
      <p:sp>
        <p:nvSpPr>
          <p:cNvPr id="24" name="Hoofdtekst - niveau één…"/>
          <p:cNvSpPr txBox="1">
            <a:spLocks noGrp="1"/>
          </p:cNvSpPr>
          <p:nvPr>
            <p:ph type="body" sz="quarter" idx="1" hasCustomPrompt="1"/>
          </p:nvPr>
        </p:nvSpPr>
        <p:spPr>
          <a:xfrm>
            <a:off x="1206500" y="11609910"/>
            <a:ext cx="21971000" cy="1116952"/>
          </a:xfrm>
          <a:prstGeom prst="rect">
            <a:avLst/>
          </a:prstGeom>
        </p:spPr>
        <p:txBody>
          <a:bodyPr/>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vl2pPr marL="0" indent="457200" algn="l" defTabSz="825500">
              <a:lnSpc>
                <a:spcPct val="100000"/>
              </a:lnSpc>
              <a:spcBef>
                <a:spcPts val="0"/>
              </a:spcBef>
              <a:buSzTx/>
              <a:buNone/>
              <a:defRPr sz="5000">
                <a:solidFill>
                  <a:srgbClr val="00AA64"/>
                </a:solidFill>
                <a:latin typeface="+mj-lt"/>
                <a:ea typeface="+mj-ea"/>
                <a:cs typeface="+mj-cs"/>
                <a:sym typeface="Montserrat ExtraBold"/>
              </a:defRPr>
            </a:lvl2pPr>
            <a:lvl3pPr marL="0" indent="914400" algn="l" defTabSz="825500">
              <a:lnSpc>
                <a:spcPct val="100000"/>
              </a:lnSpc>
              <a:spcBef>
                <a:spcPts val="0"/>
              </a:spcBef>
              <a:buSzTx/>
              <a:buNone/>
              <a:defRPr sz="5000">
                <a:solidFill>
                  <a:srgbClr val="00AA64"/>
                </a:solidFill>
                <a:latin typeface="+mj-lt"/>
                <a:ea typeface="+mj-ea"/>
                <a:cs typeface="+mj-cs"/>
                <a:sym typeface="Montserrat ExtraBold"/>
              </a:defRPr>
            </a:lvl3pPr>
            <a:lvl4pPr marL="0" indent="1371600" algn="l" defTabSz="825500">
              <a:lnSpc>
                <a:spcPct val="100000"/>
              </a:lnSpc>
              <a:spcBef>
                <a:spcPts val="0"/>
              </a:spcBef>
              <a:buSzTx/>
              <a:buNone/>
              <a:defRPr sz="5000">
                <a:solidFill>
                  <a:srgbClr val="00AA64"/>
                </a:solidFill>
                <a:latin typeface="+mj-lt"/>
                <a:ea typeface="+mj-ea"/>
                <a:cs typeface="+mj-cs"/>
                <a:sym typeface="Montserrat ExtraBold"/>
              </a:defRPr>
            </a:lvl4pPr>
            <a:lvl5pPr marL="0" indent="1828800" algn="l" defTabSz="825500">
              <a:lnSpc>
                <a:spcPct val="100000"/>
              </a:lnSpc>
              <a:spcBef>
                <a:spcPts val="0"/>
              </a:spcBef>
              <a:buSzTx/>
              <a:buNone/>
              <a:defRPr sz="5000">
                <a:solidFill>
                  <a:srgbClr val="00AA64"/>
                </a:solidFill>
                <a:latin typeface="+mj-lt"/>
                <a:ea typeface="+mj-ea"/>
                <a:cs typeface="+mj-cs"/>
                <a:sym typeface="Montserrat ExtraBold"/>
              </a:defRPr>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1206500" y="1270000"/>
            <a:ext cx="9779000" cy="5882273"/>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1206500" y="7060576"/>
            <a:ext cx="9779000" cy="5385424"/>
          </a:xfrm>
          <a:prstGeom prst="rect">
            <a:avLst/>
          </a:prstGeom>
        </p:spPr>
        <p:txBody>
          <a:bodyPr/>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vl2pPr marL="0" indent="457200" algn="l" defTabSz="825500">
              <a:lnSpc>
                <a:spcPct val="100000"/>
              </a:lnSpc>
              <a:spcBef>
                <a:spcPts val="0"/>
              </a:spcBef>
              <a:buSzTx/>
              <a:buNone/>
              <a:defRPr sz="5000">
                <a:solidFill>
                  <a:srgbClr val="00AA64"/>
                </a:solidFill>
                <a:latin typeface="+mj-lt"/>
                <a:ea typeface="+mj-ea"/>
                <a:cs typeface="+mj-cs"/>
                <a:sym typeface="Montserrat ExtraBold"/>
              </a:defRPr>
            </a:lvl2pPr>
            <a:lvl3pPr marL="0" indent="914400" algn="l" defTabSz="825500">
              <a:lnSpc>
                <a:spcPct val="100000"/>
              </a:lnSpc>
              <a:spcBef>
                <a:spcPts val="0"/>
              </a:spcBef>
              <a:buSzTx/>
              <a:buNone/>
              <a:defRPr sz="5000">
                <a:solidFill>
                  <a:srgbClr val="00AA64"/>
                </a:solidFill>
                <a:latin typeface="+mj-lt"/>
                <a:ea typeface="+mj-ea"/>
                <a:cs typeface="+mj-cs"/>
                <a:sym typeface="Montserrat ExtraBold"/>
              </a:defRPr>
            </a:lvl3pPr>
            <a:lvl4pPr marL="0" indent="1371600" algn="l" defTabSz="825500">
              <a:lnSpc>
                <a:spcPct val="100000"/>
              </a:lnSpc>
              <a:spcBef>
                <a:spcPts val="0"/>
              </a:spcBef>
              <a:buSzTx/>
              <a:buNone/>
              <a:defRPr sz="5000">
                <a:solidFill>
                  <a:srgbClr val="00AA64"/>
                </a:solidFill>
                <a:latin typeface="+mj-lt"/>
                <a:ea typeface="+mj-ea"/>
                <a:cs typeface="+mj-cs"/>
                <a:sym typeface="Montserrat ExtraBold"/>
              </a:defRPr>
            </a:lvl4pPr>
            <a:lvl5pPr marL="0" indent="1828800" algn="l" defTabSz="825500">
              <a:lnSpc>
                <a:spcPct val="100000"/>
              </a:lnSpc>
              <a:spcBef>
                <a:spcPts val="0"/>
              </a:spcBef>
              <a:buSzTx/>
              <a:buNone/>
              <a:defRPr sz="5000">
                <a:solidFill>
                  <a:srgbClr val="00AA64"/>
                </a:solidFill>
                <a:latin typeface="+mj-lt"/>
                <a:ea typeface="+mj-ea"/>
                <a:cs typeface="+mj-cs"/>
                <a:sym typeface="Montserrat ExtraBold"/>
              </a:defRPr>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stStyle>
          <a:p>
            <a:r>
              <a:t>Ondertitel dia</a:t>
            </a:r>
          </a:p>
        </p:txBody>
      </p:sp>
      <p:sp>
        <p:nvSpPr>
          <p:cNvPr id="61" name="Hoofdtekst - niveau één…"/>
          <p:cNvSpPr txBox="1">
            <a:spLocks noGrp="1"/>
          </p:cNvSpPr>
          <p:nvPr>
            <p:ph type="body" sz="half" idx="1" hasCustomPrompt="1"/>
          </p:nvPr>
        </p:nvSpPr>
        <p:spPr>
          <a:xfrm>
            <a:off x="1206500" y="4248504"/>
            <a:ext cx="9779000" cy="8256630"/>
          </a:xfrm>
          <a:prstGeom prst="rect">
            <a:avLst/>
          </a:prstGeom>
        </p:spPr>
        <p:txBody>
          <a:bodyPr/>
          <a:lstStyle/>
          <a:p>
            <a:r>
              <a:t>Dia-opsommingstekst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1206500" y="1079500"/>
            <a:ext cx="9779000" cy="143510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xfrm>
            <a:off x="1206500" y="1079500"/>
            <a:ext cx="21971000" cy="1434949"/>
          </a:xfrm>
          <a:prstGeom prst="rect">
            <a:avLst/>
          </a:prstGeom>
        </p:spPr>
        <p:txBody>
          <a:bodyPr/>
          <a:lstStyle/>
          <a:p>
            <a:r>
              <a:t>Naam dia</a:t>
            </a:r>
          </a:p>
        </p:txBody>
      </p:sp>
      <p:sp>
        <p:nvSpPr>
          <p:cNvPr id="80" name="Ondertitel di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1206500" y="1079500"/>
            <a:ext cx="21971000" cy="14351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algn="l" defTabSz="825500">
              <a:lnSpc>
                <a:spcPct val="100000"/>
              </a:lnSpc>
              <a:spcBef>
                <a:spcPts val="0"/>
              </a:spcBef>
              <a:buSzTx/>
              <a:buNone/>
              <a:defRPr sz="5000">
                <a:solidFill>
                  <a:srgbClr val="00AA64"/>
                </a:solidFill>
                <a:latin typeface="+mj-lt"/>
                <a:ea typeface="+mj-ea"/>
                <a:cs typeface="+mj-cs"/>
                <a:sym typeface="Montserrat ExtraBold"/>
              </a:defRPr>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algn="l" defTabSz="825500">
              <a:lnSpc>
                <a:spcPct val="100000"/>
              </a:lnSpc>
              <a:spcBef>
                <a:spcPts val="1800"/>
              </a:spcBef>
              <a:buSzTx/>
              <a:buNone/>
              <a:defRPr sz="5500" spc="-55">
                <a:latin typeface="+mn-lt"/>
                <a:ea typeface="+mn-ea"/>
                <a:cs typeface="+mn-cs"/>
                <a:sym typeface="Helvetica Neue"/>
              </a:defRPr>
            </a:lvl1pPr>
            <a:lvl2pPr marL="0" indent="457200" algn="l" defTabSz="825500">
              <a:lnSpc>
                <a:spcPct val="100000"/>
              </a:lnSpc>
              <a:spcBef>
                <a:spcPts val="1800"/>
              </a:spcBef>
              <a:buSzTx/>
              <a:buNone/>
              <a:defRPr sz="5500" spc="-55">
                <a:latin typeface="+mn-lt"/>
                <a:ea typeface="+mn-ea"/>
                <a:cs typeface="+mn-cs"/>
                <a:sym typeface="Helvetica Neue"/>
              </a:defRPr>
            </a:lvl2pPr>
            <a:lvl3pPr marL="0" indent="914400" algn="l" defTabSz="825500">
              <a:lnSpc>
                <a:spcPct val="100000"/>
              </a:lnSpc>
              <a:spcBef>
                <a:spcPts val="1800"/>
              </a:spcBef>
              <a:buSzTx/>
              <a:buNone/>
              <a:defRPr sz="5500" spc="-55">
                <a:latin typeface="+mn-lt"/>
                <a:ea typeface="+mn-ea"/>
                <a:cs typeface="+mn-cs"/>
                <a:sym typeface="Helvetica Neue"/>
              </a:defRPr>
            </a:lvl3pPr>
            <a:lvl4pPr marL="0" indent="1371600" algn="l" defTabSz="825500">
              <a:lnSpc>
                <a:spcPct val="100000"/>
              </a:lnSpc>
              <a:spcBef>
                <a:spcPts val="1800"/>
              </a:spcBef>
              <a:buSzTx/>
              <a:buNone/>
              <a:defRPr sz="5500" spc="-55">
                <a:latin typeface="+mn-lt"/>
                <a:ea typeface="+mn-ea"/>
                <a:cs typeface="+mn-cs"/>
                <a:sym typeface="Helvetica Neue"/>
              </a:defRPr>
            </a:lvl4pPr>
            <a:lvl5pPr marL="0" indent="1828800" algn="l" defTabSz="825500">
              <a:lnSpc>
                <a:spcPct val="100000"/>
              </a:lnSpc>
              <a:spcBef>
                <a:spcPts val="1800"/>
              </a:spcBef>
              <a:buSzTx/>
              <a:buNone/>
              <a:defRPr sz="5500" spc="-55">
                <a:latin typeface="+mn-lt"/>
                <a:ea typeface="+mn-ea"/>
                <a:cs typeface="+mn-cs"/>
                <a:sym typeface="Helvetica Neue"/>
              </a:defRPr>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atin typeface="+mn-lt"/>
                <a:ea typeface="+mn-ea"/>
                <a:cs typeface="+mn-cs"/>
                <a:sym typeface="Helvetica Neue"/>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4445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1pPr>
      <a:lvl2pPr marL="10541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2pPr>
      <a:lvl3pPr marL="16637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3pPr>
      <a:lvl4pPr marL="22733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4pPr>
      <a:lvl5pPr marL="28829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5pPr>
      <a:lvl6pPr marL="34925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6pPr>
      <a:lvl7pPr marL="41021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7pPr>
      <a:lvl8pPr marL="47117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8pPr>
      <a:lvl9pPr marL="5321300" marR="0" indent="-444500" algn="ctr" defTabSz="2438338" rtl="0" latinLnBrk="0">
        <a:lnSpc>
          <a:spcPct val="110000"/>
        </a:lnSpc>
        <a:spcBef>
          <a:spcPts val="4500"/>
        </a:spcBef>
        <a:spcAft>
          <a:spcPts val="0"/>
        </a:spcAft>
        <a:buClrTx/>
        <a:buSzPct val="123000"/>
        <a:buFontTx/>
        <a:buChar char="•"/>
        <a:tabLst/>
        <a:defRPr sz="3500" b="0" i="0" u="none" strike="noStrike" cap="none" spc="0" baseline="0">
          <a:solidFill>
            <a:srgbClr val="000000"/>
          </a:solidFill>
          <a:uFillTx/>
          <a:latin typeface="Montserrat Regular"/>
          <a:ea typeface="Montserrat Regular"/>
          <a:cs typeface="Montserrat Regular"/>
          <a:sym typeface="Montserrat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omino@cksa.be" TargetMode="External"/><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basisschooldomino.b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5D3D"/>
        </a:solidFill>
        <a:effectLst/>
      </p:bgPr>
    </p:bg>
    <p:spTree>
      <p:nvGrpSpPr>
        <p:cNvPr id="1" name=""/>
        <p:cNvGrpSpPr/>
        <p:nvPr/>
      </p:nvGrpSpPr>
      <p:grpSpPr>
        <a:xfrm>
          <a:off x="0" y="0"/>
          <a:ext cx="0" cy="0"/>
          <a:chOff x="0" y="0"/>
          <a:chExt cx="0" cy="0"/>
        </a:xfrm>
      </p:grpSpPr>
      <p:sp>
        <p:nvSpPr>
          <p:cNvPr id="153" name="Rechthoek"/>
          <p:cNvSpPr/>
          <p:nvPr/>
        </p:nvSpPr>
        <p:spPr>
          <a:xfrm>
            <a:off x="12041229" y="-121104"/>
            <a:ext cx="13294602" cy="15404381"/>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4" name="“Naam school”"/>
          <p:cNvSpPr txBox="1">
            <a:spLocks noGrp="1"/>
          </p:cNvSpPr>
          <p:nvPr>
            <p:ph type="ctrTitle"/>
          </p:nvPr>
        </p:nvSpPr>
        <p:spPr>
          <a:xfrm>
            <a:off x="446487" y="5305985"/>
            <a:ext cx="11329877" cy="9977292"/>
          </a:xfrm>
          <a:prstGeom prst="rect">
            <a:avLst/>
          </a:prstGeom>
        </p:spPr>
        <p:txBody>
          <a:bodyPr anchor="ctr">
            <a:normAutofit/>
          </a:bodyPr>
          <a:lstStyle>
            <a:lvl1pPr algn="l">
              <a:defRPr>
                <a:solidFill>
                  <a:srgbClr val="5B00B6"/>
                </a:solidFill>
              </a:defRPr>
            </a:lvl1pPr>
          </a:lstStyle>
          <a:p>
            <a:r>
              <a:rPr lang="nl-BE" dirty="0" smtClean="0">
                <a:latin typeface="Elephant" panose="02020904090505020303" pitchFamily="18" charset="0"/>
              </a:rPr>
              <a:t>BASISSCHOOL</a:t>
            </a:r>
            <a:r>
              <a:rPr lang="nl-BE" dirty="0" smtClean="0"/>
              <a:t> </a:t>
            </a:r>
            <a:r>
              <a:rPr lang="nl-BE" dirty="0" smtClean="0">
                <a:latin typeface="Elephant" panose="02020904090505020303" pitchFamily="18" charset="0"/>
              </a:rPr>
              <a:t>DOMINO</a:t>
            </a:r>
            <a:endParaRPr dirty="0">
              <a:latin typeface="Elephant" panose="02020904090505020303" pitchFamily="18" charset="0"/>
            </a:endParaRPr>
          </a:p>
        </p:txBody>
      </p:sp>
      <p:sp>
        <p:nvSpPr>
          <p:cNvPr id="155" name="Rechthoek"/>
          <p:cNvSpPr/>
          <p:nvPr/>
        </p:nvSpPr>
        <p:spPr>
          <a:xfrm>
            <a:off x="1255861" y="1297933"/>
            <a:ext cx="4241589" cy="3635784"/>
          </a:xfrm>
          <a:prstGeom prst="rect">
            <a:avLst/>
          </a:prstGeom>
          <a:ln w="76200">
            <a:solidFill>
              <a:srgbClr val="FFFFFF"/>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 name="Cirkel"/>
          <p:cNvSpPr/>
          <p:nvPr/>
        </p:nvSpPr>
        <p:spPr>
          <a:xfrm>
            <a:off x="19660970" y="9075337"/>
            <a:ext cx="4684225" cy="4203326"/>
          </a:xfrm>
          <a:prstGeom prst="ellipse">
            <a:avLst/>
          </a:prstGeom>
          <a:solidFill>
            <a:srgbClr val="5B00B6"/>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7" name="Onze school bevindt zich hier in Antwerpen."/>
          <p:cNvSpPr txBox="1"/>
          <p:nvPr/>
        </p:nvSpPr>
        <p:spPr>
          <a:xfrm>
            <a:off x="19777616" y="9365673"/>
            <a:ext cx="4567580" cy="391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825500">
              <a:defRPr sz="3600">
                <a:solidFill>
                  <a:srgbClr val="FFFFFF"/>
                </a:solidFill>
              </a:defRPr>
            </a:pPr>
            <a:r>
              <a:rPr lang="nl-BE" dirty="0" smtClean="0"/>
              <a:t>Jan de </a:t>
            </a:r>
            <a:r>
              <a:rPr lang="nl-BE" dirty="0" err="1" smtClean="0"/>
              <a:t>Voslei</a:t>
            </a:r>
            <a:r>
              <a:rPr lang="nl-BE" dirty="0" smtClean="0"/>
              <a:t> 23A</a:t>
            </a:r>
          </a:p>
          <a:p>
            <a:pPr defTabSz="825500">
              <a:defRPr sz="3600">
                <a:solidFill>
                  <a:srgbClr val="FFFFFF"/>
                </a:solidFill>
              </a:defRPr>
            </a:pPr>
            <a:r>
              <a:rPr lang="nl-BE" dirty="0" smtClean="0"/>
              <a:t>2020 Antwerpen nabij Kielpark en </a:t>
            </a:r>
            <a:r>
              <a:rPr lang="nl-BE" dirty="0" err="1" smtClean="0"/>
              <a:t>Kielbib</a:t>
            </a:r>
            <a:endParaRPr dirty="0"/>
          </a:p>
        </p:txBody>
      </p:sp>
      <p:sp>
        <p:nvSpPr>
          <p:cNvPr id="158" name="Plaats hier  het logo van je school"/>
          <p:cNvSpPr txBox="1"/>
          <p:nvPr/>
        </p:nvSpPr>
        <p:spPr>
          <a:xfrm>
            <a:off x="1468724" y="1297933"/>
            <a:ext cx="4028726" cy="3635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619125">
              <a:defRPr sz="2925">
                <a:solidFill>
                  <a:srgbClr val="FFFFFF"/>
                </a:solidFill>
              </a:defRPr>
            </a:pPr>
            <a:r>
              <a:rPr dirty="0" err="1"/>
              <a:t>Plaats</a:t>
            </a:r>
            <a:r>
              <a:rPr dirty="0"/>
              <a:t> </a:t>
            </a:r>
            <a:r>
              <a:rPr dirty="0" err="1"/>
              <a:t>hier</a:t>
            </a:r>
            <a:r>
              <a:rPr dirty="0"/>
              <a:t> </a:t>
            </a:r>
            <a:br>
              <a:rPr dirty="0"/>
            </a:br>
            <a:r>
              <a:rPr dirty="0"/>
              <a:t>het logo van</a:t>
            </a:r>
            <a:br>
              <a:rPr dirty="0"/>
            </a:br>
            <a:r>
              <a:rPr dirty="0"/>
              <a:t>je school</a:t>
            </a:r>
          </a:p>
        </p:txBody>
      </p:sp>
      <p:sp>
        <p:nvSpPr>
          <p:cNvPr id="159" name="Plaats hier een algemene foto van jouw school"/>
          <p:cNvSpPr txBox="1"/>
          <p:nvPr/>
        </p:nvSpPr>
        <p:spPr>
          <a:xfrm>
            <a:off x="16375574" y="6134913"/>
            <a:ext cx="3815863" cy="144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668655">
              <a:defRPr sz="2916"/>
            </a:lvl1pPr>
          </a:lstStyle>
          <a:p>
            <a:r>
              <a:rPr dirty="0" err="1"/>
              <a:t>Plaats</a:t>
            </a:r>
            <a:r>
              <a:rPr dirty="0"/>
              <a:t> </a:t>
            </a:r>
            <a:r>
              <a:rPr dirty="0" err="1"/>
              <a:t>hier</a:t>
            </a:r>
            <a:r>
              <a:rPr dirty="0"/>
              <a:t> </a:t>
            </a:r>
            <a:r>
              <a:rPr dirty="0" err="1"/>
              <a:t>een</a:t>
            </a:r>
            <a:r>
              <a:rPr dirty="0"/>
              <a:t> </a:t>
            </a:r>
            <a:r>
              <a:rPr dirty="0" err="1"/>
              <a:t>algemene</a:t>
            </a:r>
            <a:r>
              <a:rPr dirty="0"/>
              <a:t> </a:t>
            </a:r>
            <a:r>
              <a:rPr dirty="0" err="1"/>
              <a:t>foto</a:t>
            </a:r>
            <a:r>
              <a:rPr dirty="0"/>
              <a:t> van </a:t>
            </a:r>
            <a:r>
              <a:rPr dirty="0" err="1"/>
              <a:t>jouw</a:t>
            </a:r>
            <a:r>
              <a:rPr dirty="0"/>
              <a:t> school</a:t>
            </a:r>
          </a:p>
        </p:txBody>
      </p:sp>
      <p:pic>
        <p:nvPicPr>
          <p:cNvPr id="9" name="Afbeelding 8" descr="C:\Users\Katja\Documents\DIRECTIE\LOGO SCHOOL\logo school.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498" y="1297933"/>
            <a:ext cx="4290951" cy="3635783"/>
          </a:xfrm>
          <a:prstGeom prst="rect">
            <a:avLst/>
          </a:prstGeom>
          <a:noFill/>
          <a:ln>
            <a:noFill/>
          </a:ln>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1005" y="862551"/>
            <a:ext cx="9525000" cy="71437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Quote getuigenis van ouder of leerkracht rond het zorgbeleid”"/>
          <p:cNvSpPr txBox="1">
            <a:spLocks noGrp="1"/>
          </p:cNvSpPr>
          <p:nvPr>
            <p:ph type="ctrTitle"/>
          </p:nvPr>
        </p:nvSpPr>
        <p:spPr>
          <a:xfrm>
            <a:off x="1206498" y="2272145"/>
            <a:ext cx="21877780" cy="8894619"/>
          </a:xfrm>
          <a:prstGeom prst="rect">
            <a:avLst/>
          </a:prstGeom>
        </p:spPr>
        <p:txBody>
          <a:bodyPr anchor="ctr"/>
          <a:lstStyle>
            <a:lvl1pPr marL="638923" indent="-469900">
              <a:lnSpc>
                <a:spcPct val="90000"/>
              </a:lnSpc>
              <a:defRPr sz="7000" spc="-140">
                <a:solidFill>
                  <a:srgbClr val="5B00B6"/>
                </a:solidFill>
              </a:defRPr>
            </a:lvl1pPr>
          </a:lstStyle>
          <a:p>
            <a:r>
              <a:rPr lang="nl-BE" dirty="0" smtClean="0">
                <a:latin typeface="Elephant" panose="02020904090505020303" pitchFamily="18" charset="0"/>
              </a:rPr>
              <a:t>Ondersteuning of extra zorg is onze specialiteit. Differentiëren en inclusief werken is ons motto en daarvoor volgen wij de ZILL – doelen van het Katholiek Onderwijs Vlaanderen</a:t>
            </a:r>
            <a:br>
              <a:rPr lang="nl-BE" dirty="0" smtClean="0">
                <a:latin typeface="Elephant" panose="02020904090505020303" pitchFamily="18" charset="0"/>
              </a:rPr>
            </a:br>
            <a:r>
              <a:rPr lang="nl-BE" dirty="0" smtClean="0">
                <a:latin typeface="Elephant" panose="02020904090505020303" pitchFamily="18" charset="0"/>
              </a:rPr>
              <a:t>Zie verder ook onze zorgvisie die u kan vinden op onze website www.basisschooldomino.be</a:t>
            </a:r>
            <a:endParaRPr dirty="0">
              <a:latin typeface="Elephant" panose="02020904090505020303" pitchFamily="18" charset="0"/>
            </a:endParaRPr>
          </a:p>
        </p:txBody>
      </p:sp>
      <p:sp>
        <p:nvSpPr>
          <p:cNvPr id="337" name="Wat als mijn kind extra ondersteuning nodig heeft?"/>
          <p:cNvSpPr txBox="1"/>
          <p:nvPr/>
        </p:nvSpPr>
        <p:spPr>
          <a:xfrm>
            <a:off x="2136853" y="911835"/>
            <a:ext cx="20336160"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dirty="0">
                <a:latin typeface="Elephant" panose="02020904090505020303" pitchFamily="18" charset="0"/>
              </a:rPr>
              <a:t>Wat </a:t>
            </a:r>
            <a:r>
              <a:rPr dirty="0" err="1">
                <a:latin typeface="Elephant" panose="02020904090505020303" pitchFamily="18" charset="0"/>
              </a:rPr>
              <a:t>als</a:t>
            </a:r>
            <a:r>
              <a:rPr dirty="0">
                <a:latin typeface="Elephant" panose="02020904090505020303" pitchFamily="18" charset="0"/>
              </a:rPr>
              <a:t> </a:t>
            </a:r>
            <a:r>
              <a:rPr lang="nl-BE" dirty="0" smtClean="0">
                <a:latin typeface="Elephant" panose="02020904090505020303" pitchFamily="18" charset="0"/>
              </a:rPr>
              <a:t>uw</a:t>
            </a:r>
            <a:r>
              <a:rPr dirty="0" smtClean="0">
                <a:latin typeface="Elephant" panose="02020904090505020303" pitchFamily="18" charset="0"/>
              </a:rPr>
              <a:t> </a:t>
            </a:r>
            <a:r>
              <a:rPr dirty="0">
                <a:latin typeface="Elephant" panose="02020904090505020303" pitchFamily="18" charset="0"/>
              </a:rPr>
              <a:t>kind extra </a:t>
            </a:r>
            <a:r>
              <a:rPr dirty="0" err="1">
                <a:latin typeface="Elephant" panose="02020904090505020303" pitchFamily="18" charset="0"/>
              </a:rPr>
              <a:t>ondersteuning</a:t>
            </a:r>
            <a:r>
              <a:rPr dirty="0">
                <a:latin typeface="Elephant" panose="02020904090505020303" pitchFamily="18" charset="0"/>
              </a:rPr>
              <a:t> </a:t>
            </a:r>
            <a:r>
              <a:rPr dirty="0" err="1">
                <a:latin typeface="Elephant" panose="02020904090505020303" pitchFamily="18" charset="0"/>
              </a:rPr>
              <a:t>nodig</a:t>
            </a:r>
            <a:r>
              <a:rPr dirty="0">
                <a:latin typeface="Elephant" panose="02020904090505020303" pitchFamily="18" charset="0"/>
              </a:rPr>
              <a:t> </a:t>
            </a:r>
            <a:r>
              <a:rPr dirty="0" err="1">
                <a:latin typeface="Elephant" panose="02020904090505020303" pitchFamily="18" charset="0"/>
              </a:rPr>
              <a:t>heeft</a:t>
            </a:r>
            <a:r>
              <a:rPr dirty="0">
                <a:latin typeface="Elephant" panose="02020904090505020303" pitchFamily="18" charset="0"/>
              </a:rPr>
              <a:t>?</a:t>
            </a:r>
          </a:p>
        </p:txBody>
      </p:sp>
      <p:pic>
        <p:nvPicPr>
          <p:cNvPr id="338" name="20201102_Antwerpen_Infodag_Iconen_ZORG_02.png" descr="20201102_Antwerpen_Infodag_Iconen_ZORG_02.png"/>
          <p:cNvPicPr>
            <a:picLocks noChangeAspect="1"/>
          </p:cNvPicPr>
          <p:nvPr/>
        </p:nvPicPr>
        <p:blipFill>
          <a:blip r:embed="rId2">
            <a:alphaModFix amt="60000"/>
          </a:blip>
          <a:stretch>
            <a:fillRect/>
          </a:stretch>
        </p:blipFill>
        <p:spPr>
          <a:xfrm>
            <a:off x="20987232" y="9946176"/>
            <a:ext cx="2996966" cy="299696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CF0"/>
        </a:solidFill>
        <a:effectLst/>
      </p:bgPr>
    </p:bg>
    <p:spTree>
      <p:nvGrpSpPr>
        <p:cNvPr id="1" name=""/>
        <p:cNvGrpSpPr/>
        <p:nvPr/>
      </p:nvGrpSpPr>
      <p:grpSpPr>
        <a:xfrm>
          <a:off x="0" y="0"/>
          <a:ext cx="0" cy="0"/>
          <a:chOff x="0" y="0"/>
          <a:chExt cx="0" cy="0"/>
        </a:xfrm>
      </p:grpSpPr>
      <p:sp>
        <p:nvSpPr>
          <p:cNvPr id="396" name="4. Opvang voor en na school"/>
          <p:cNvSpPr txBox="1">
            <a:spLocks noGrp="1"/>
          </p:cNvSpPr>
          <p:nvPr>
            <p:ph type="ctrTitle"/>
          </p:nvPr>
        </p:nvSpPr>
        <p:spPr>
          <a:xfrm>
            <a:off x="1206498" y="6001168"/>
            <a:ext cx="21877780" cy="1713663"/>
          </a:xfrm>
          <a:prstGeom prst="rect">
            <a:avLst/>
          </a:prstGeom>
        </p:spPr>
        <p:txBody>
          <a:bodyPr anchor="ctr"/>
          <a:lstStyle/>
          <a:p>
            <a:r>
              <a:t>4. Opvang voor en na school</a:t>
            </a:r>
          </a:p>
        </p:txBody>
      </p:sp>
      <p:pic>
        <p:nvPicPr>
          <p:cNvPr id="397" name="20201102_Antwerpen_Infodag_Iconen_OPVANG.png" descr="20201102_Antwerpen_Infodag_Iconen_OPVANG.png"/>
          <p:cNvPicPr>
            <a:picLocks noChangeAspect="1"/>
          </p:cNvPicPr>
          <p:nvPr/>
        </p:nvPicPr>
        <p:blipFill>
          <a:blip r:embed="rId2"/>
          <a:stretch>
            <a:fillRect/>
          </a:stretch>
        </p:blipFill>
        <p:spPr>
          <a:xfrm>
            <a:off x="9779429" y="2208725"/>
            <a:ext cx="4557040" cy="372275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echthoek"/>
          <p:cNvSpPr/>
          <p:nvPr/>
        </p:nvSpPr>
        <p:spPr>
          <a:xfrm>
            <a:off x="3547856" y="2517036"/>
            <a:ext cx="17288288" cy="8681928"/>
          </a:xfrm>
          <a:prstGeom prst="rect">
            <a:avLst/>
          </a:prstGeom>
          <a:solidFill>
            <a:srgbClr val="FADCF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09" name="“Plaats hier een leuke sfeerfoto van de activiteit”"/>
          <p:cNvSpPr txBox="1"/>
          <p:nvPr/>
        </p:nvSpPr>
        <p:spPr>
          <a:xfrm>
            <a:off x="5652655" y="3546764"/>
            <a:ext cx="13716000" cy="6788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lvl1pPr defTabSz="668655">
              <a:defRPr sz="2916"/>
            </a:lvl1pPr>
          </a:lstStyle>
          <a:p>
            <a:endParaRPr lang="nl-BE" sz="4400" dirty="0" smtClean="0">
              <a:latin typeface="Elephant" panose="02020904090505020303" pitchFamily="18" charset="0"/>
            </a:endParaRPr>
          </a:p>
          <a:p>
            <a:endParaRPr lang="nl-BE" sz="4400" dirty="0">
              <a:latin typeface="Elephant" panose="02020904090505020303" pitchFamily="18" charset="0"/>
            </a:endParaRPr>
          </a:p>
          <a:p>
            <a:r>
              <a:rPr lang="nl-BE" sz="5400" dirty="0" smtClean="0">
                <a:latin typeface="Elephant" panose="02020904090505020303" pitchFamily="18" charset="0"/>
              </a:rPr>
              <a:t>Voorbewaking elke dag vanaf  7.30u </a:t>
            </a:r>
          </a:p>
          <a:p>
            <a:endParaRPr lang="nl-BE" sz="5400" dirty="0" smtClean="0">
              <a:latin typeface="Elephant" panose="02020904090505020303" pitchFamily="18" charset="0"/>
            </a:endParaRPr>
          </a:p>
          <a:p>
            <a:r>
              <a:rPr lang="nl-BE" sz="5400" dirty="0" err="1" smtClean="0">
                <a:latin typeface="Elephant" panose="02020904090505020303" pitchFamily="18" charset="0"/>
              </a:rPr>
              <a:t>Nabewaking</a:t>
            </a:r>
            <a:r>
              <a:rPr lang="nl-BE" sz="5400" dirty="0" smtClean="0">
                <a:latin typeface="Elephant" panose="02020904090505020303" pitchFamily="18" charset="0"/>
              </a:rPr>
              <a:t>: van 15.25u tot 17.45u en op woensdagmiddag  van 11.45u tot 13.45u</a:t>
            </a:r>
          </a:p>
          <a:p>
            <a:endParaRPr lang="nl-BE" sz="5400" dirty="0">
              <a:latin typeface="Elephant" panose="02020904090505020303" pitchFamily="18" charset="0"/>
            </a:endParaRPr>
          </a:p>
          <a:p>
            <a:r>
              <a:rPr lang="nl-BE" sz="5400" dirty="0" smtClean="0">
                <a:latin typeface="Elephant" panose="02020904090505020303" pitchFamily="18" charset="0"/>
              </a:rPr>
              <a:t>In de turnzaal of bij mooi weer op de speelplaats</a:t>
            </a:r>
          </a:p>
        </p:txBody>
      </p:sp>
      <p:sp>
        <p:nvSpPr>
          <p:cNvPr id="411" name="Welke naschoolse activiteiten zijn er?"/>
          <p:cNvSpPr txBox="1"/>
          <p:nvPr/>
        </p:nvSpPr>
        <p:spPr>
          <a:xfrm>
            <a:off x="1202788" y="1105799"/>
            <a:ext cx="19575197"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lang="nl-BE" sz="4400" dirty="0" smtClean="0">
                <a:latin typeface="Elephant" panose="02020904090505020303" pitchFamily="18" charset="0"/>
              </a:rPr>
              <a:t>Voor – en </a:t>
            </a:r>
            <a:r>
              <a:rPr lang="nl-BE" sz="4400" dirty="0" err="1" smtClean="0">
                <a:latin typeface="Elephant" panose="02020904090505020303" pitchFamily="18" charset="0"/>
              </a:rPr>
              <a:t>nabewaking</a:t>
            </a:r>
            <a:r>
              <a:rPr lang="nl-BE" sz="4400" dirty="0" smtClean="0">
                <a:latin typeface="Elephant" panose="02020904090505020303" pitchFamily="18" charset="0"/>
              </a:rPr>
              <a:t> op school? </a:t>
            </a:r>
            <a:endParaRPr sz="4400" dirty="0">
              <a:latin typeface="Elephant" panose="02020904090505020303" pitchFamily="18" charset="0"/>
            </a:endParaRPr>
          </a:p>
        </p:txBody>
      </p:sp>
      <p:sp>
        <p:nvSpPr>
          <p:cNvPr id="412" name="“Geef hier een korte uitleg over alle activiteiten.”"/>
          <p:cNvSpPr txBox="1">
            <a:spLocks noGrp="1"/>
          </p:cNvSpPr>
          <p:nvPr>
            <p:ph type="ctrTitle"/>
          </p:nvPr>
        </p:nvSpPr>
        <p:spPr>
          <a:xfrm>
            <a:off x="13829938" y="10106191"/>
            <a:ext cx="9258736" cy="1554385"/>
          </a:xfrm>
          <a:prstGeom prst="rect">
            <a:avLst/>
          </a:prstGeom>
        </p:spPr>
        <p:txBody>
          <a:bodyPr anchor="ctr"/>
          <a:lstStyle>
            <a:lvl1pPr>
              <a:lnSpc>
                <a:spcPct val="110000"/>
              </a:lnSpc>
              <a:spcBef>
                <a:spcPts val="4500"/>
              </a:spcBef>
              <a:defRPr sz="2600" spc="0">
                <a:solidFill>
                  <a:srgbClr val="000000"/>
                </a:solidFill>
                <a:latin typeface="Montserrat Regular"/>
                <a:ea typeface="Montserrat Regular"/>
                <a:cs typeface="Montserrat Regular"/>
                <a:sym typeface="Montserrat Regular"/>
              </a:defRPr>
            </a:lvl1pPr>
          </a:lstStyle>
          <a:p>
            <a:r>
              <a:rPr lang="nl-BE" dirty="0" smtClean="0"/>
              <a:t>VOOR - EN NABEWAKING</a:t>
            </a:r>
            <a:endParaRPr dirty="0"/>
          </a:p>
        </p:txBody>
      </p:sp>
      <p:sp>
        <p:nvSpPr>
          <p:cNvPr id="413" name="“Titel activiteit”"/>
          <p:cNvSpPr txBox="1"/>
          <p:nvPr/>
        </p:nvSpPr>
        <p:spPr>
          <a:xfrm>
            <a:off x="7990013" y="1143899"/>
            <a:ext cx="15103596"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r" defTabSz="825500">
              <a:defRPr sz="4000"/>
            </a:lvl1pPr>
          </a:lstStyle>
          <a:p>
            <a:endParaRPr dirty="0"/>
          </a:p>
        </p:txBody>
      </p:sp>
      <p:pic>
        <p:nvPicPr>
          <p:cNvPr id="414" name="20201102_Antwerpen_Infodag_Iconen_Na School.png" descr="20201102_Antwerpen_Infodag_Iconen_Na School.png"/>
          <p:cNvPicPr>
            <a:picLocks noChangeAspect="1"/>
          </p:cNvPicPr>
          <p:nvPr/>
        </p:nvPicPr>
        <p:blipFill>
          <a:blip r:embed="rId2">
            <a:alphaModFix amt="60000"/>
          </a:blip>
          <a:stretch>
            <a:fillRect/>
          </a:stretch>
        </p:blipFill>
        <p:spPr>
          <a:xfrm>
            <a:off x="361145" y="10061250"/>
            <a:ext cx="3625072" cy="283492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CF0"/>
        </a:solidFill>
        <a:effectLst/>
      </p:bgPr>
    </p:bg>
    <p:spTree>
      <p:nvGrpSpPr>
        <p:cNvPr id="1" name=""/>
        <p:cNvGrpSpPr/>
        <p:nvPr/>
      </p:nvGrpSpPr>
      <p:grpSpPr>
        <a:xfrm>
          <a:off x="0" y="0"/>
          <a:ext cx="0" cy="0"/>
          <a:chOff x="0" y="0"/>
          <a:chExt cx="0" cy="0"/>
        </a:xfrm>
      </p:grpSpPr>
      <p:sp>
        <p:nvSpPr>
          <p:cNvPr id="416" name="6. Info &amp; contact"/>
          <p:cNvSpPr txBox="1">
            <a:spLocks noGrp="1"/>
          </p:cNvSpPr>
          <p:nvPr>
            <p:ph type="ctrTitle"/>
          </p:nvPr>
        </p:nvSpPr>
        <p:spPr>
          <a:xfrm>
            <a:off x="1206498" y="6001168"/>
            <a:ext cx="21877780" cy="1713663"/>
          </a:xfrm>
          <a:prstGeom prst="rect">
            <a:avLst/>
          </a:prstGeom>
        </p:spPr>
        <p:txBody>
          <a:bodyPr anchor="ctr"/>
          <a:lstStyle/>
          <a:p>
            <a:r>
              <a:rPr lang="nl-BE" dirty="0" smtClean="0"/>
              <a:t>5</a:t>
            </a:r>
            <a:r>
              <a:rPr dirty="0" smtClean="0"/>
              <a:t>. </a:t>
            </a:r>
            <a:r>
              <a:rPr dirty="0"/>
              <a:t>Info &amp; contact</a:t>
            </a:r>
          </a:p>
        </p:txBody>
      </p:sp>
      <p:pic>
        <p:nvPicPr>
          <p:cNvPr id="417" name="20201028_Antwerpen_Infodag_Iconen6.png" descr="20201028_Antwerpen_Infodag_Iconen6.png"/>
          <p:cNvPicPr>
            <a:picLocks noChangeAspect="1"/>
          </p:cNvPicPr>
          <p:nvPr/>
        </p:nvPicPr>
        <p:blipFill>
          <a:blip r:embed="rId2"/>
          <a:stretch>
            <a:fillRect/>
          </a:stretch>
        </p:blipFill>
        <p:spPr>
          <a:xfrm>
            <a:off x="10243149" y="1960530"/>
            <a:ext cx="3643878" cy="364387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Heb je vragen? Wil je meer informatie?"/>
          <p:cNvSpPr txBox="1"/>
          <p:nvPr/>
        </p:nvSpPr>
        <p:spPr>
          <a:xfrm>
            <a:off x="1202788" y="1105799"/>
            <a:ext cx="19575197"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sz="4400" dirty="0" err="1" smtClean="0">
                <a:latin typeface="Elephant" panose="02020904090505020303" pitchFamily="18" charset="0"/>
              </a:rPr>
              <a:t>Heb</a:t>
            </a:r>
            <a:r>
              <a:rPr lang="nl-BE" sz="4400" dirty="0" smtClean="0">
                <a:latin typeface="Elephant" panose="02020904090505020303" pitchFamily="18" charset="0"/>
              </a:rPr>
              <a:t>t u </a:t>
            </a:r>
            <a:r>
              <a:rPr sz="4400" dirty="0" err="1" smtClean="0">
                <a:latin typeface="Elephant" panose="02020904090505020303" pitchFamily="18" charset="0"/>
              </a:rPr>
              <a:t>vragen</a:t>
            </a:r>
            <a:r>
              <a:rPr sz="4400" dirty="0">
                <a:latin typeface="Elephant" panose="02020904090505020303" pitchFamily="18" charset="0"/>
              </a:rPr>
              <a:t>? </a:t>
            </a:r>
            <a:r>
              <a:rPr lang="nl-BE" sz="4400" dirty="0" smtClean="0">
                <a:latin typeface="Elephant" panose="02020904090505020303" pitchFamily="18" charset="0"/>
              </a:rPr>
              <a:t> </a:t>
            </a:r>
            <a:r>
              <a:rPr sz="4400" dirty="0" smtClean="0">
                <a:latin typeface="Elephant" panose="02020904090505020303" pitchFamily="18" charset="0"/>
              </a:rPr>
              <a:t>Wi</a:t>
            </a:r>
            <a:r>
              <a:rPr lang="nl-BE" sz="4400" dirty="0" err="1" smtClean="0">
                <a:latin typeface="Elephant" panose="02020904090505020303" pitchFamily="18" charset="0"/>
              </a:rPr>
              <a:t>lt</a:t>
            </a:r>
            <a:r>
              <a:rPr lang="nl-BE" sz="4400" dirty="0" smtClean="0">
                <a:latin typeface="Elephant" panose="02020904090505020303" pitchFamily="18" charset="0"/>
              </a:rPr>
              <a:t> u</a:t>
            </a:r>
            <a:r>
              <a:rPr sz="4400" dirty="0" smtClean="0">
                <a:latin typeface="Elephant" panose="02020904090505020303" pitchFamily="18" charset="0"/>
              </a:rPr>
              <a:t> </a:t>
            </a:r>
            <a:r>
              <a:rPr sz="4400" dirty="0" err="1">
                <a:latin typeface="Elephant" panose="02020904090505020303" pitchFamily="18" charset="0"/>
              </a:rPr>
              <a:t>meer</a:t>
            </a:r>
            <a:r>
              <a:rPr sz="4400" dirty="0">
                <a:latin typeface="Elephant" panose="02020904090505020303" pitchFamily="18" charset="0"/>
              </a:rPr>
              <a:t> </a:t>
            </a:r>
            <a:r>
              <a:rPr sz="4400" dirty="0" err="1">
                <a:latin typeface="Elephant" panose="02020904090505020303" pitchFamily="18" charset="0"/>
              </a:rPr>
              <a:t>informatie</a:t>
            </a:r>
            <a:r>
              <a:rPr sz="4400" dirty="0" smtClean="0">
                <a:latin typeface="Elephant" panose="02020904090505020303" pitchFamily="18" charset="0"/>
              </a:rPr>
              <a:t>?</a:t>
            </a:r>
            <a:r>
              <a:rPr lang="nl-BE" sz="4400" dirty="0" smtClean="0">
                <a:latin typeface="Elephant" panose="02020904090505020303" pitchFamily="18" charset="0"/>
              </a:rPr>
              <a:t>  Wenst u meer foto’s te zien? </a:t>
            </a:r>
            <a:endParaRPr sz="4400" dirty="0">
              <a:latin typeface="Elephant" panose="02020904090505020303" pitchFamily="18" charset="0"/>
            </a:endParaRPr>
          </a:p>
        </p:txBody>
      </p:sp>
      <p:pic>
        <p:nvPicPr>
          <p:cNvPr id="420" name="20201028_Antwerpen_Infodag_Iconen6.png" descr="20201028_Antwerpen_Infodag_Iconen6.png"/>
          <p:cNvPicPr>
            <a:picLocks noChangeAspect="1"/>
          </p:cNvPicPr>
          <p:nvPr/>
        </p:nvPicPr>
        <p:blipFill>
          <a:blip r:embed="rId2">
            <a:alphaModFix amt="60000"/>
          </a:blip>
          <a:stretch>
            <a:fillRect/>
          </a:stretch>
        </p:blipFill>
        <p:spPr>
          <a:xfrm>
            <a:off x="21060323" y="10315089"/>
            <a:ext cx="2592641" cy="2592641"/>
          </a:xfrm>
          <a:prstGeom prst="rect">
            <a:avLst/>
          </a:prstGeom>
          <a:ln w="12700">
            <a:miter lim="400000"/>
          </a:ln>
        </p:spPr>
      </p:pic>
      <p:sp>
        <p:nvSpPr>
          <p:cNvPr id="421" name="“vul hier het  mailadres aan”"/>
          <p:cNvSpPr txBox="1"/>
          <p:nvPr/>
        </p:nvSpPr>
        <p:spPr>
          <a:xfrm>
            <a:off x="1202788" y="6851494"/>
            <a:ext cx="7498613" cy="2281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defTabSz="2316421">
              <a:lnSpc>
                <a:spcPct val="110000"/>
              </a:lnSpc>
              <a:spcBef>
                <a:spcPts val="4200"/>
              </a:spcBef>
              <a:defRPr sz="3325"/>
            </a:pPr>
            <a:r>
              <a:rPr lang="nl-BE" sz="4200" dirty="0" smtClean="0">
                <a:latin typeface="Elephant" panose="02020904090505020303" pitchFamily="18" charset="0"/>
                <a:hlinkClick r:id="rId3"/>
              </a:rPr>
              <a:t>domino@cksa.be</a:t>
            </a:r>
            <a:r>
              <a:rPr lang="nl-BE" sz="4200" dirty="0" smtClean="0">
                <a:latin typeface="Elephant" panose="02020904090505020303" pitchFamily="18" charset="0"/>
              </a:rPr>
              <a:t> of katja.van.den.bergen@basisschooldomino.be</a:t>
            </a:r>
            <a:endParaRPr sz="4200" dirty="0">
              <a:latin typeface="Elephant" panose="02020904090505020303" pitchFamily="18" charset="0"/>
            </a:endParaRPr>
          </a:p>
        </p:txBody>
      </p:sp>
      <p:sp>
        <p:nvSpPr>
          <p:cNvPr id="422" name="“vul hier het telefoonnummer aan”"/>
          <p:cNvSpPr txBox="1"/>
          <p:nvPr/>
        </p:nvSpPr>
        <p:spPr>
          <a:xfrm>
            <a:off x="9459697" y="6851494"/>
            <a:ext cx="5464606" cy="1183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85000" lnSpcReduction="20000"/>
          </a:bodyPr>
          <a:lstStyle>
            <a:lvl1pPr defTabSz="2316421">
              <a:lnSpc>
                <a:spcPct val="110000"/>
              </a:lnSpc>
              <a:spcBef>
                <a:spcPts val="4200"/>
              </a:spcBef>
              <a:defRPr sz="3325"/>
            </a:lvl1pPr>
          </a:lstStyle>
          <a:p>
            <a:r>
              <a:rPr lang="nl-BE" sz="4400" dirty="0" smtClean="0">
                <a:latin typeface="Elephant" panose="02020904090505020303" pitchFamily="18" charset="0"/>
              </a:rPr>
              <a:t>03/237.62.63 of 0475/916.740</a:t>
            </a:r>
          </a:p>
          <a:p>
            <a:endParaRPr dirty="0"/>
          </a:p>
        </p:txBody>
      </p:sp>
      <p:sp>
        <p:nvSpPr>
          <p:cNvPr id="423" name="“vul hier de  website aan”"/>
          <p:cNvSpPr txBox="1"/>
          <p:nvPr/>
        </p:nvSpPr>
        <p:spPr>
          <a:xfrm>
            <a:off x="15682599" y="6851494"/>
            <a:ext cx="7409480" cy="1183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defTabSz="2316421">
              <a:lnSpc>
                <a:spcPct val="110000"/>
              </a:lnSpc>
              <a:spcBef>
                <a:spcPts val="4200"/>
              </a:spcBef>
              <a:defRPr sz="3325"/>
            </a:pPr>
            <a:r>
              <a:rPr lang="nl-BE" sz="4000" dirty="0" smtClean="0">
                <a:latin typeface="Elephant" panose="02020904090505020303" pitchFamily="18" charset="0"/>
                <a:hlinkClick r:id="rId4"/>
              </a:rPr>
              <a:t>www.basisschooldomino.be</a:t>
            </a:r>
            <a:r>
              <a:rPr lang="nl-BE" sz="4000" dirty="0" smtClean="0">
                <a:latin typeface="Elephant" panose="02020904090505020303" pitchFamily="18" charset="0"/>
              </a:rPr>
              <a:t> Facebookpagina  ‘Basisschool Domino’</a:t>
            </a:r>
            <a:endParaRPr sz="4000" dirty="0">
              <a:latin typeface="Elephant" panose="02020904090505020303" pitchFamily="18" charset="0"/>
            </a:endParaRPr>
          </a:p>
        </p:txBody>
      </p:sp>
      <p:pic>
        <p:nvPicPr>
          <p:cNvPr id="425" name="20201028_Antwerpen_Infodag_Contact.png" descr="20201028_Antwerpen_Infodag_Contact.png"/>
          <p:cNvPicPr>
            <a:picLocks noChangeAspect="1"/>
          </p:cNvPicPr>
          <p:nvPr/>
        </p:nvPicPr>
        <p:blipFill>
          <a:blip r:embed="rId5"/>
          <a:stretch>
            <a:fillRect/>
          </a:stretch>
        </p:blipFill>
        <p:spPr>
          <a:xfrm>
            <a:off x="3942824" y="4319738"/>
            <a:ext cx="2553247" cy="2553247"/>
          </a:xfrm>
          <a:prstGeom prst="rect">
            <a:avLst/>
          </a:prstGeom>
          <a:ln w="12700">
            <a:miter lim="400000"/>
          </a:ln>
        </p:spPr>
      </p:pic>
      <p:pic>
        <p:nvPicPr>
          <p:cNvPr id="426" name="20201028_Antwerpen_Infodag_Contact2.png" descr="20201028_Antwerpen_Infodag_Contact2.png"/>
          <p:cNvPicPr>
            <a:picLocks noChangeAspect="1"/>
          </p:cNvPicPr>
          <p:nvPr/>
        </p:nvPicPr>
        <p:blipFill>
          <a:blip r:embed="rId6"/>
          <a:stretch>
            <a:fillRect/>
          </a:stretch>
        </p:blipFill>
        <p:spPr>
          <a:xfrm>
            <a:off x="18110716" y="4309354"/>
            <a:ext cx="2553247" cy="2553246"/>
          </a:xfrm>
          <a:prstGeom prst="rect">
            <a:avLst/>
          </a:prstGeom>
          <a:ln w="12700">
            <a:miter lim="400000"/>
          </a:ln>
        </p:spPr>
      </p:pic>
      <p:pic>
        <p:nvPicPr>
          <p:cNvPr id="427" name="20201028_Antwerpen_Infodag_Contact3.png" descr="20201028_Antwerpen_Infodag_Contact3.png"/>
          <p:cNvPicPr>
            <a:picLocks noChangeAspect="1"/>
          </p:cNvPicPr>
          <p:nvPr/>
        </p:nvPicPr>
        <p:blipFill>
          <a:blip r:embed="rId7"/>
          <a:stretch>
            <a:fillRect/>
          </a:stretch>
        </p:blipFill>
        <p:spPr>
          <a:xfrm>
            <a:off x="10886979" y="4310897"/>
            <a:ext cx="2570929" cy="257092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Rechthoek"/>
          <p:cNvSpPr/>
          <p:nvPr/>
        </p:nvSpPr>
        <p:spPr>
          <a:xfrm>
            <a:off x="4110458" y="3718752"/>
            <a:ext cx="16163084" cy="6902524"/>
          </a:xfrm>
          <a:prstGeom prst="rect">
            <a:avLst/>
          </a:prstGeom>
          <a:solidFill>
            <a:srgbClr val="FFDD1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430" name="Wil je je kind inschrijven?"/>
          <p:cNvSpPr txBox="1"/>
          <p:nvPr/>
        </p:nvSpPr>
        <p:spPr>
          <a:xfrm>
            <a:off x="1202788" y="1105799"/>
            <a:ext cx="19575197"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dirty="0">
                <a:latin typeface="Elephant" panose="02020904090505020303" pitchFamily="18" charset="0"/>
              </a:rPr>
              <a:t>Wil </a:t>
            </a:r>
            <a:r>
              <a:rPr lang="nl-BE" dirty="0" smtClean="0">
                <a:latin typeface="Elephant" panose="02020904090505020303" pitchFamily="18" charset="0"/>
              </a:rPr>
              <a:t>u uw</a:t>
            </a:r>
            <a:r>
              <a:rPr dirty="0" smtClean="0">
                <a:latin typeface="Elephant" panose="02020904090505020303" pitchFamily="18" charset="0"/>
              </a:rPr>
              <a:t> </a:t>
            </a:r>
            <a:r>
              <a:rPr dirty="0">
                <a:latin typeface="Elephant" panose="02020904090505020303" pitchFamily="18" charset="0"/>
              </a:rPr>
              <a:t>kind </a:t>
            </a:r>
            <a:r>
              <a:rPr dirty="0" err="1">
                <a:latin typeface="Elephant" panose="02020904090505020303" pitchFamily="18" charset="0"/>
              </a:rPr>
              <a:t>inschrijven</a:t>
            </a:r>
            <a:r>
              <a:rPr dirty="0">
                <a:latin typeface="Elephant" panose="02020904090505020303" pitchFamily="18" charset="0"/>
              </a:rPr>
              <a:t>?</a:t>
            </a:r>
          </a:p>
        </p:txBody>
      </p:sp>
      <p:sp>
        <p:nvSpPr>
          <p:cNvPr id="431" name="Dan moet je jouw kind eerst aanmelden"/>
          <p:cNvSpPr txBox="1"/>
          <p:nvPr/>
        </p:nvSpPr>
        <p:spPr>
          <a:xfrm>
            <a:off x="4620645" y="3840576"/>
            <a:ext cx="15103597" cy="954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defTabSz="825500">
              <a:tabLst>
                <a:tab pos="10617200" algn="l"/>
              </a:tabLst>
              <a:defRPr sz="4000">
                <a:solidFill>
                  <a:srgbClr val="5B00B6"/>
                </a:solidFill>
                <a:latin typeface="+mj-lt"/>
                <a:ea typeface="+mj-ea"/>
                <a:cs typeface="+mj-cs"/>
                <a:sym typeface="Montserrat ExtraBold"/>
              </a:defRPr>
            </a:lvl1pPr>
          </a:lstStyle>
          <a:p>
            <a:r>
              <a:rPr dirty="0">
                <a:latin typeface="Elephant" panose="02020904090505020303" pitchFamily="18" charset="0"/>
              </a:rPr>
              <a:t>Dan </a:t>
            </a:r>
            <a:r>
              <a:rPr dirty="0" err="1">
                <a:latin typeface="Elephant" panose="02020904090505020303" pitchFamily="18" charset="0"/>
              </a:rPr>
              <a:t>moet</a:t>
            </a:r>
            <a:r>
              <a:rPr dirty="0">
                <a:latin typeface="Elephant" panose="02020904090505020303" pitchFamily="18" charset="0"/>
              </a:rPr>
              <a:t> </a:t>
            </a:r>
            <a:r>
              <a:rPr lang="nl-BE" dirty="0" smtClean="0">
                <a:latin typeface="Elephant" panose="02020904090505020303" pitchFamily="18" charset="0"/>
              </a:rPr>
              <a:t>u </a:t>
            </a:r>
            <a:r>
              <a:rPr dirty="0" err="1" smtClean="0">
                <a:latin typeface="Elephant" panose="02020904090505020303" pitchFamily="18" charset="0"/>
              </a:rPr>
              <a:t>uw</a:t>
            </a:r>
            <a:r>
              <a:rPr dirty="0" smtClean="0">
                <a:latin typeface="Elephant" panose="02020904090505020303" pitchFamily="18" charset="0"/>
              </a:rPr>
              <a:t> </a:t>
            </a:r>
            <a:r>
              <a:rPr dirty="0">
                <a:latin typeface="Elephant" panose="02020904090505020303" pitchFamily="18" charset="0"/>
              </a:rPr>
              <a:t>kind </a:t>
            </a:r>
            <a:r>
              <a:rPr dirty="0" err="1">
                <a:latin typeface="Elephant" panose="02020904090505020303" pitchFamily="18" charset="0"/>
              </a:rPr>
              <a:t>eerst</a:t>
            </a:r>
            <a:r>
              <a:rPr dirty="0">
                <a:latin typeface="Elephant" panose="02020904090505020303" pitchFamily="18" charset="0"/>
              </a:rPr>
              <a:t> </a:t>
            </a:r>
            <a:r>
              <a:rPr dirty="0" err="1">
                <a:latin typeface="Elephant" panose="02020904090505020303" pitchFamily="18" charset="0"/>
              </a:rPr>
              <a:t>aanmelden</a:t>
            </a:r>
            <a:endParaRPr dirty="0">
              <a:latin typeface="Elephant" panose="02020904090505020303" pitchFamily="18" charset="0"/>
            </a:endParaRPr>
          </a:p>
        </p:txBody>
      </p:sp>
      <p:sp>
        <p:nvSpPr>
          <p:cNvPr id="432" name="Surf naar meldjeaan.antwerpen.be…"/>
          <p:cNvSpPr txBox="1">
            <a:spLocks noGrp="1"/>
          </p:cNvSpPr>
          <p:nvPr>
            <p:ph type="ctrTitle"/>
          </p:nvPr>
        </p:nvSpPr>
        <p:spPr>
          <a:xfrm>
            <a:off x="4620645" y="4798706"/>
            <a:ext cx="15103597" cy="7255833"/>
          </a:xfrm>
          <a:prstGeom prst="rect">
            <a:avLst/>
          </a:prstGeom>
        </p:spPr>
        <p:txBody>
          <a:bodyPr>
            <a:normAutofit fontScale="90000"/>
          </a:bodyPr>
          <a:lstStyle/>
          <a:p>
            <a:pPr algn="l">
              <a:lnSpc>
                <a:spcPct val="110000"/>
              </a:lnSpc>
              <a:spcBef>
                <a:spcPts val="4500"/>
              </a:spcBef>
              <a:buSzPct val="123000"/>
              <a:defRPr sz="3500" spc="0">
                <a:solidFill>
                  <a:srgbClr val="000000"/>
                </a:solidFill>
                <a:latin typeface="Montserrat Regular"/>
                <a:ea typeface="Montserrat Regular"/>
                <a:cs typeface="Montserrat Regular"/>
                <a:sym typeface="Montserrat Regular"/>
              </a:defRPr>
            </a:pPr>
            <a:r>
              <a:rPr lang="nl-BE" dirty="0"/>
              <a:t/>
            </a:r>
            <a:br>
              <a:rPr lang="nl-BE" dirty="0"/>
            </a:br>
            <a:r>
              <a:rPr lang="nl-BE" sz="4000" dirty="0" smtClean="0">
                <a:latin typeface="Elephant" panose="02020904090505020303" pitchFamily="18" charset="0"/>
              </a:rPr>
              <a:t>1. Aanmelden </a:t>
            </a:r>
            <a:r>
              <a:rPr lang="nl-BE" sz="4000" dirty="0">
                <a:latin typeface="Elephant" panose="02020904090505020303" pitchFamily="18" charset="0"/>
              </a:rPr>
              <a:t>op https://meldjeaan.antwerpen.be tussen 25.02.2021 en 23.03.2021 tot </a:t>
            </a:r>
            <a:r>
              <a:rPr lang="nl-BE" sz="4000" dirty="0" smtClean="0">
                <a:latin typeface="Elephant" panose="02020904090505020303" pitchFamily="18" charset="0"/>
              </a:rPr>
              <a:t>17.00u en kies voor Basisschool DOMINO</a:t>
            </a:r>
            <a:br>
              <a:rPr lang="nl-BE" sz="4000" dirty="0" smtClean="0">
                <a:latin typeface="Elephant" panose="02020904090505020303" pitchFamily="18" charset="0"/>
              </a:rPr>
            </a:br>
            <a:r>
              <a:rPr lang="nl-BE" sz="4000" dirty="0">
                <a:latin typeface="Elephant" panose="02020904090505020303" pitchFamily="18" charset="0"/>
              </a:rPr>
              <a:t/>
            </a:r>
            <a:br>
              <a:rPr lang="nl-BE" sz="4000" dirty="0">
                <a:latin typeface="Elephant" panose="02020904090505020303" pitchFamily="18" charset="0"/>
              </a:rPr>
            </a:br>
            <a:r>
              <a:rPr lang="nl-BE" sz="4000" dirty="0" smtClean="0">
                <a:latin typeface="Elephant" panose="02020904090505020303" pitchFamily="18" charset="0"/>
              </a:rPr>
              <a:t>2.U </a:t>
            </a:r>
            <a:r>
              <a:rPr lang="nl-BE" sz="4000" dirty="0">
                <a:latin typeface="Elephant" panose="02020904090505020303" pitchFamily="18" charset="0"/>
              </a:rPr>
              <a:t>krijgt een bericht dat u kan inschrijven in basisschool Domino</a:t>
            </a:r>
            <a:r>
              <a:rPr lang="nl-BE" sz="4000" dirty="0" smtClean="0">
                <a:latin typeface="Elephant" panose="02020904090505020303" pitchFamily="18" charset="0"/>
              </a:rPr>
              <a:t>.</a:t>
            </a:r>
            <a:br>
              <a:rPr lang="nl-BE" sz="4000" dirty="0" smtClean="0">
                <a:latin typeface="Elephant" panose="02020904090505020303" pitchFamily="18" charset="0"/>
              </a:rPr>
            </a:br>
            <a:r>
              <a:rPr lang="nl-BE" sz="4000" dirty="0" smtClean="0">
                <a:latin typeface="Elephant" panose="02020904090505020303" pitchFamily="18" charset="0"/>
              </a:rPr>
              <a:t/>
            </a:r>
            <a:br>
              <a:rPr lang="nl-BE" sz="4000" dirty="0" smtClean="0">
                <a:latin typeface="Elephant" panose="02020904090505020303" pitchFamily="18" charset="0"/>
              </a:rPr>
            </a:br>
            <a:r>
              <a:rPr lang="nl-BE" sz="4000" dirty="0" smtClean="0">
                <a:latin typeface="Elephant" panose="02020904090505020303" pitchFamily="18" charset="0"/>
              </a:rPr>
              <a:t>3.U </a:t>
            </a:r>
            <a:r>
              <a:rPr lang="nl-BE" sz="4000" dirty="0">
                <a:latin typeface="Elephant" panose="02020904090505020303" pitchFamily="18" charset="0"/>
              </a:rPr>
              <a:t>maakt een afspraak </a:t>
            </a:r>
            <a:r>
              <a:rPr lang="nl-BE" sz="4000" dirty="0" smtClean="0">
                <a:latin typeface="Elephant" panose="02020904090505020303" pitchFamily="18" charset="0"/>
              </a:rPr>
              <a:t>met de directeur voor </a:t>
            </a:r>
            <a:r>
              <a:rPr lang="nl-BE" sz="4000" dirty="0">
                <a:latin typeface="Elephant" panose="02020904090505020303" pitchFamily="18" charset="0"/>
              </a:rPr>
              <a:t>de inschrijving op DOMINO 0475/916.740 of 03/237.62.63 </a:t>
            </a:r>
            <a:br>
              <a:rPr lang="nl-BE" sz="4000" dirty="0">
                <a:latin typeface="Elephant" panose="02020904090505020303" pitchFamily="18" charset="0"/>
              </a:rPr>
            </a:br>
            <a:r>
              <a:rPr lang="nl-BE" sz="4000" dirty="0">
                <a:latin typeface="Elephant" panose="02020904090505020303" pitchFamily="18" charset="0"/>
              </a:rPr>
              <a:t/>
            </a:r>
            <a:br>
              <a:rPr lang="nl-BE" sz="4000" dirty="0">
                <a:latin typeface="Elephant" panose="02020904090505020303" pitchFamily="18" charset="0"/>
              </a:rPr>
            </a:br>
            <a:r>
              <a:rPr lang="nl-BE" dirty="0"/>
              <a:t/>
            </a:r>
            <a:br>
              <a:rPr lang="nl-BE" dirty="0"/>
            </a:br>
            <a:endParaRPr dirty="0"/>
          </a:p>
        </p:txBody>
      </p:sp>
      <p:pic>
        <p:nvPicPr>
          <p:cNvPr id="433" name="20201028_Antwerpen_Infodag_Iconen6.png" descr="20201028_Antwerpen_Infodag_Iconen6.png"/>
          <p:cNvPicPr>
            <a:picLocks noChangeAspect="1"/>
          </p:cNvPicPr>
          <p:nvPr/>
        </p:nvPicPr>
        <p:blipFill>
          <a:blip r:embed="rId2">
            <a:alphaModFix amt="60000"/>
          </a:blip>
          <a:stretch>
            <a:fillRect/>
          </a:stretch>
        </p:blipFill>
        <p:spPr>
          <a:xfrm>
            <a:off x="21060323" y="10315089"/>
            <a:ext cx="2592641" cy="259264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CF0"/>
        </a:solidFill>
        <a:effectLst/>
      </p:bgPr>
    </p:bg>
    <p:spTree>
      <p:nvGrpSpPr>
        <p:cNvPr id="1" name=""/>
        <p:cNvGrpSpPr/>
        <p:nvPr/>
      </p:nvGrpSpPr>
      <p:grpSpPr>
        <a:xfrm>
          <a:off x="0" y="0"/>
          <a:ext cx="0" cy="0"/>
          <a:chOff x="0" y="0"/>
          <a:chExt cx="0" cy="0"/>
        </a:xfrm>
      </p:grpSpPr>
      <p:sp>
        <p:nvSpPr>
          <p:cNvPr id="161" name="1. Wat typeert onze school?"/>
          <p:cNvSpPr txBox="1">
            <a:spLocks noGrp="1"/>
          </p:cNvSpPr>
          <p:nvPr>
            <p:ph type="ctrTitle"/>
          </p:nvPr>
        </p:nvSpPr>
        <p:spPr>
          <a:xfrm>
            <a:off x="1206498" y="6001168"/>
            <a:ext cx="21877780" cy="1713663"/>
          </a:xfrm>
          <a:prstGeom prst="rect">
            <a:avLst/>
          </a:prstGeom>
        </p:spPr>
        <p:txBody>
          <a:bodyPr anchor="ctr">
            <a:normAutofit fontScale="90000"/>
          </a:bodyPr>
          <a:lstStyle/>
          <a:p>
            <a:r>
              <a:rPr lang="nl-BE" dirty="0" smtClean="0">
                <a:latin typeface="Elephant" panose="02020904090505020303" pitchFamily="18" charset="0"/>
              </a:rPr>
              <a:t/>
            </a:r>
            <a:br>
              <a:rPr lang="nl-BE" dirty="0" smtClean="0">
                <a:latin typeface="Elephant" panose="02020904090505020303" pitchFamily="18" charset="0"/>
              </a:rPr>
            </a:br>
            <a:r>
              <a:rPr lang="nl-BE" dirty="0" smtClean="0">
                <a:latin typeface="Elephant" panose="02020904090505020303" pitchFamily="18" charset="0"/>
              </a:rPr>
              <a:t>Onze school staat</a:t>
            </a:r>
            <a:r>
              <a:rPr lang="nl-BE" dirty="0">
                <a:latin typeface="Elephant" panose="02020904090505020303" pitchFamily="18" charset="0"/>
              </a:rPr>
              <a:t> </a:t>
            </a:r>
            <a:r>
              <a:rPr lang="nl-BE" dirty="0" smtClean="0">
                <a:latin typeface="Elephant" panose="02020904090505020303" pitchFamily="18" charset="0"/>
              </a:rPr>
              <a:t>bekend voor kwaliteit, inzet en een zorgend karakter</a:t>
            </a:r>
            <a:r>
              <a:rPr lang="nl-BE" dirty="0">
                <a:latin typeface="Elephant" panose="02020904090505020303" pitchFamily="18" charset="0"/>
              </a:rPr>
              <a:t> </a:t>
            </a:r>
            <a:r>
              <a:rPr lang="nl-BE" dirty="0" smtClean="0">
                <a:latin typeface="Elephant" panose="02020904090505020303" pitchFamily="18" charset="0"/>
              </a:rPr>
              <a:t>waar uw kind zich thuis voelt.</a:t>
            </a:r>
            <a:br>
              <a:rPr lang="nl-BE" dirty="0" smtClean="0">
                <a:latin typeface="Elephant" panose="02020904090505020303" pitchFamily="18" charset="0"/>
              </a:rPr>
            </a:br>
            <a:r>
              <a:rPr lang="nl-BE" dirty="0" smtClean="0">
                <a:latin typeface="Elephant" panose="02020904090505020303" pitchFamily="18" charset="0"/>
              </a:rPr>
              <a:t/>
            </a:r>
            <a:br>
              <a:rPr lang="nl-BE" dirty="0" smtClean="0">
                <a:latin typeface="Elephant" panose="02020904090505020303" pitchFamily="18" charset="0"/>
              </a:rPr>
            </a:br>
            <a:r>
              <a:rPr lang="nl-BE" sz="7300" dirty="0" smtClean="0">
                <a:latin typeface="Elephant" panose="02020904090505020303" pitchFamily="18" charset="0"/>
              </a:rPr>
              <a:t>Voor kinderen vanaf 2,5 jaar </a:t>
            </a:r>
            <a:br>
              <a:rPr lang="nl-BE" sz="7300" dirty="0" smtClean="0">
                <a:latin typeface="Elephant" panose="02020904090505020303" pitchFamily="18" charset="0"/>
              </a:rPr>
            </a:br>
            <a:endParaRPr sz="7300" dirty="0">
              <a:latin typeface="Elephant" panose="02020904090505020303" pitchFamily="18" charset="0"/>
            </a:endParaRPr>
          </a:p>
        </p:txBody>
      </p:sp>
      <p:pic>
        <p:nvPicPr>
          <p:cNvPr id="162" name="20201102_Antwerpen_Infodag_Iconen_School.png" descr="20201102_Antwerpen_Infodag_Iconen_School.png"/>
          <p:cNvPicPr>
            <a:picLocks noChangeAspect="1"/>
          </p:cNvPicPr>
          <p:nvPr/>
        </p:nvPicPr>
        <p:blipFill>
          <a:blip r:embed="rId2"/>
          <a:stretch>
            <a:fillRect/>
          </a:stretch>
        </p:blipFill>
        <p:spPr>
          <a:xfrm>
            <a:off x="9907002" y="249668"/>
            <a:ext cx="3960395" cy="396039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amenvattende quote van de directeur”"/>
          <p:cNvSpPr txBox="1">
            <a:spLocks noGrp="1"/>
          </p:cNvSpPr>
          <p:nvPr>
            <p:ph type="ctrTitle"/>
          </p:nvPr>
        </p:nvSpPr>
        <p:spPr>
          <a:xfrm>
            <a:off x="1206498" y="6483927"/>
            <a:ext cx="21877780" cy="1230904"/>
          </a:xfrm>
          <a:prstGeom prst="rect">
            <a:avLst/>
          </a:prstGeom>
        </p:spPr>
        <p:txBody>
          <a:bodyPr anchor="ctr">
            <a:normAutofit fontScale="90000"/>
          </a:bodyPr>
          <a:lstStyle>
            <a:lvl1pPr marL="638923" indent="-469900">
              <a:lnSpc>
                <a:spcPct val="90000"/>
              </a:lnSpc>
              <a:defRPr sz="7000" spc="-140">
                <a:solidFill>
                  <a:srgbClr val="5B00B6"/>
                </a:solidFill>
              </a:defRPr>
            </a:lvl1pPr>
          </a:lstStyle>
          <a:p>
            <a:r>
              <a:rPr lang="nl-BE" dirty="0" smtClean="0">
                <a:latin typeface="Elephant" panose="02020904090505020303" pitchFamily="18" charset="0"/>
              </a:rPr>
              <a:t>“</a:t>
            </a:r>
            <a:r>
              <a:rPr lang="nl-BE" sz="9800" dirty="0" err="1" smtClean="0">
                <a:latin typeface="Elephant" panose="02020904090505020303" pitchFamily="18" charset="0"/>
              </a:rPr>
              <a:t>If</a:t>
            </a:r>
            <a:r>
              <a:rPr lang="nl-BE" sz="9800" dirty="0" smtClean="0">
                <a:latin typeface="Elephant" panose="02020904090505020303" pitchFamily="18" charset="0"/>
              </a:rPr>
              <a:t> </a:t>
            </a:r>
            <a:r>
              <a:rPr lang="nl-BE" sz="9800" dirty="0" err="1" smtClean="0">
                <a:latin typeface="Elephant" panose="02020904090505020303" pitchFamily="18" charset="0"/>
              </a:rPr>
              <a:t>you</a:t>
            </a:r>
            <a:r>
              <a:rPr lang="nl-BE" sz="9800" dirty="0" smtClean="0">
                <a:latin typeface="Elephant" panose="02020904090505020303" pitchFamily="18" charset="0"/>
              </a:rPr>
              <a:t> </a:t>
            </a:r>
            <a:r>
              <a:rPr lang="nl-BE" sz="9800" dirty="0" err="1" smtClean="0">
                <a:latin typeface="Elephant" panose="02020904090505020303" pitchFamily="18" charset="0"/>
              </a:rPr>
              <a:t>can</a:t>
            </a:r>
            <a:r>
              <a:rPr lang="nl-BE" sz="9800" dirty="0" smtClean="0">
                <a:latin typeface="Elephant" panose="02020904090505020303" pitchFamily="18" charset="0"/>
              </a:rPr>
              <a:t> </a:t>
            </a:r>
            <a:r>
              <a:rPr lang="nl-BE" sz="9800" dirty="0" err="1" smtClean="0">
                <a:latin typeface="Elephant" panose="02020904090505020303" pitchFamily="18" charset="0"/>
              </a:rPr>
              <a:t>dream</a:t>
            </a:r>
            <a:r>
              <a:rPr lang="nl-BE" sz="9800" dirty="0" smtClean="0">
                <a:latin typeface="Elephant" panose="02020904090505020303" pitchFamily="18" charset="0"/>
              </a:rPr>
              <a:t> </a:t>
            </a:r>
            <a:r>
              <a:rPr lang="nl-BE" sz="9800" dirty="0" err="1" smtClean="0">
                <a:latin typeface="Elephant" panose="02020904090505020303" pitchFamily="18" charset="0"/>
              </a:rPr>
              <a:t>it</a:t>
            </a:r>
            <a:r>
              <a:rPr lang="nl-BE" sz="9800" dirty="0" smtClean="0">
                <a:latin typeface="Elephant" panose="02020904090505020303" pitchFamily="18" charset="0"/>
              </a:rPr>
              <a:t>, </a:t>
            </a:r>
            <a:r>
              <a:rPr lang="nl-BE" sz="9800" dirty="0" err="1" smtClean="0">
                <a:latin typeface="Elephant" panose="02020904090505020303" pitchFamily="18" charset="0"/>
              </a:rPr>
              <a:t>you</a:t>
            </a:r>
            <a:r>
              <a:rPr lang="nl-BE" sz="9800" dirty="0" smtClean="0">
                <a:latin typeface="Elephant" panose="02020904090505020303" pitchFamily="18" charset="0"/>
              </a:rPr>
              <a:t> </a:t>
            </a:r>
            <a:r>
              <a:rPr lang="nl-BE" sz="9800" dirty="0" err="1" smtClean="0">
                <a:latin typeface="Elephant" panose="02020904090505020303" pitchFamily="18" charset="0"/>
              </a:rPr>
              <a:t>can</a:t>
            </a:r>
            <a:r>
              <a:rPr lang="nl-BE" sz="9800" dirty="0" smtClean="0">
                <a:latin typeface="Elephant" panose="02020904090505020303" pitchFamily="18" charset="0"/>
              </a:rPr>
              <a:t> do </a:t>
            </a:r>
            <a:r>
              <a:rPr lang="nl-BE" sz="9800" dirty="0" err="1" smtClean="0">
                <a:latin typeface="Elephant" panose="02020904090505020303" pitchFamily="18" charset="0"/>
              </a:rPr>
              <a:t>it</a:t>
            </a:r>
            <a:r>
              <a:rPr lang="nl-BE" dirty="0" smtClean="0">
                <a:latin typeface="Elephant" panose="02020904090505020303" pitchFamily="18" charset="0"/>
              </a:rPr>
              <a:t>”</a:t>
            </a:r>
            <a:br>
              <a:rPr lang="nl-BE" dirty="0" smtClean="0">
                <a:latin typeface="Elephant" panose="02020904090505020303" pitchFamily="18" charset="0"/>
              </a:rPr>
            </a:br>
            <a:endParaRPr dirty="0">
              <a:latin typeface="Elephant" panose="02020904090505020303" pitchFamily="18" charset="0"/>
            </a:endParaRPr>
          </a:p>
        </p:txBody>
      </p:sp>
      <p:sp>
        <p:nvSpPr>
          <p:cNvPr id="165" name="Missie/Visie"/>
          <p:cNvSpPr txBox="1"/>
          <p:nvPr/>
        </p:nvSpPr>
        <p:spPr>
          <a:xfrm>
            <a:off x="2756471" y="1105799"/>
            <a:ext cx="20336159"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t>Missie/Visie</a:t>
            </a:r>
          </a:p>
        </p:txBody>
      </p:sp>
      <p:pic>
        <p:nvPicPr>
          <p:cNvPr id="166" name="20201102_Antwerpen_Infodag_Iconen_VISIE.png" descr="20201102_Antwerpen_Infodag_Iconen_VISIE.png"/>
          <p:cNvPicPr>
            <a:picLocks noChangeAspect="1"/>
          </p:cNvPicPr>
          <p:nvPr/>
        </p:nvPicPr>
        <p:blipFill>
          <a:blip r:embed="rId2"/>
          <a:stretch>
            <a:fillRect/>
          </a:stretch>
        </p:blipFill>
        <p:spPr>
          <a:xfrm>
            <a:off x="925474" y="642573"/>
            <a:ext cx="1880633" cy="1880633"/>
          </a:xfrm>
          <a:prstGeom prst="rect">
            <a:avLst/>
          </a:prstGeom>
          <a:ln w="12700">
            <a:miter lim="400000"/>
          </a:ln>
        </p:spPr>
      </p:pic>
      <p:pic>
        <p:nvPicPr>
          <p:cNvPr id="167" name="20201102_Antwerpen_Infodag_Iconen_School.png" descr="20201102_Antwerpen_Infodag_Iconen_School.png"/>
          <p:cNvPicPr>
            <a:picLocks noChangeAspect="1"/>
          </p:cNvPicPr>
          <p:nvPr/>
        </p:nvPicPr>
        <p:blipFill>
          <a:blip r:embed="rId3">
            <a:alphaModFix amt="60000"/>
          </a:blip>
          <a:stretch>
            <a:fillRect/>
          </a:stretch>
        </p:blipFill>
        <p:spPr>
          <a:xfrm>
            <a:off x="20858894" y="9707387"/>
            <a:ext cx="2904525" cy="290452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64"/>
                                        </p:tgtEl>
                                        <p:attrNameLst>
                                          <p:attrName>style.visibility</p:attrName>
                                        </p:attrNameLst>
                                      </p:cBhvr>
                                      <p:to>
                                        <p:strVal val="visible"/>
                                      </p:to>
                                    </p:set>
                                    <p:animEffect transition="in" filter="box(out)">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50000" decel="50000" fill="hold" grpId="2" nodeType="clickEffect">
                                  <p:stCondLst>
                                    <p:cond delay="0"/>
                                  </p:stCondLst>
                                  <p:childTnLst>
                                    <p:animScale>
                                      <p:cBhvr>
                                        <p:cTn id="11" dur="1000" fill="hold"/>
                                        <p:tgtEl>
                                          <p:spTgt spid="16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3" nodeType="clickEffect">
                                  <p:stCondLst>
                                    <p:cond delay="0"/>
                                  </p:stCondLst>
                                  <p:iterate>
                                    <p:tmAbs val="0"/>
                                  </p:iterate>
                                  <p:childTnLst>
                                    <p:set>
                                      <p:cBhvr>
                                        <p:cTn id="15"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P spid="164" grpId="2" animBg="1" advAuto="0"/>
      <p:bldP spid="164"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hthoek"/>
          <p:cNvSpPr/>
          <p:nvPr/>
        </p:nvSpPr>
        <p:spPr>
          <a:xfrm>
            <a:off x="4110458" y="3406738"/>
            <a:ext cx="16163084" cy="6902524"/>
          </a:xfrm>
          <a:prstGeom prst="rect">
            <a:avLst/>
          </a:prstGeom>
          <a:solidFill>
            <a:srgbClr val="FFDD1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0" name="“Noteer hier kort en krachtig de missie en visie van jouw school. Waarvoor staan jullie? Wat is jullie kernboodschap naar toekomstige leerlingen en ouders toe? Gebruik hiervoor  maximaal vijf zinnen.”"/>
          <p:cNvSpPr txBox="1">
            <a:spLocks noGrp="1"/>
          </p:cNvSpPr>
          <p:nvPr>
            <p:ph type="ctrTitle"/>
          </p:nvPr>
        </p:nvSpPr>
        <p:spPr>
          <a:xfrm>
            <a:off x="4593590" y="3871983"/>
            <a:ext cx="15103597" cy="6657472"/>
          </a:xfrm>
          <a:prstGeom prst="rect">
            <a:avLst/>
          </a:prstGeom>
        </p:spPr>
        <p:txBody>
          <a:bodyPr anchor="ctr"/>
          <a:lstStyle/>
          <a:p>
            <a:pPr>
              <a:lnSpc>
                <a:spcPct val="110000"/>
              </a:lnSpc>
              <a:spcBef>
                <a:spcPts val="4500"/>
              </a:spcBef>
              <a:defRPr sz="3500" spc="0">
                <a:solidFill>
                  <a:srgbClr val="000000"/>
                </a:solidFill>
                <a:latin typeface="Montserrat Regular"/>
                <a:ea typeface="Montserrat Regular"/>
                <a:cs typeface="Montserrat Regular"/>
                <a:sym typeface="Montserrat Regular"/>
              </a:defRPr>
            </a:pPr>
            <a:r>
              <a:rPr lang="nl-BE" sz="4000" dirty="0">
                <a:latin typeface="Elephant" panose="02020904090505020303" pitchFamily="18" charset="0"/>
              </a:rPr>
              <a:t>In onze school wordt hard </a:t>
            </a:r>
            <a:r>
              <a:rPr lang="nl-BE" sz="4000" dirty="0" smtClean="0">
                <a:latin typeface="Elephant" panose="02020904090505020303" pitchFamily="18" charset="0"/>
              </a:rPr>
              <a:t>gewerkt met en voor elk </a:t>
            </a:r>
            <a:r>
              <a:rPr lang="nl-BE" sz="4000" dirty="0">
                <a:latin typeface="Elephant" panose="02020904090505020303" pitchFamily="18" charset="0"/>
              </a:rPr>
              <a:t>kind op zijn tempo en met zijn capaciteiten </a:t>
            </a:r>
            <a:r>
              <a:rPr lang="nl-BE" sz="4000" dirty="0" smtClean="0">
                <a:latin typeface="Elephant" panose="02020904090505020303" pitchFamily="18" charset="0"/>
              </a:rPr>
              <a:t>opdat uw kind ten </a:t>
            </a:r>
            <a:r>
              <a:rPr lang="nl-BE" sz="4000" dirty="0">
                <a:latin typeface="Elephant" panose="02020904090505020303" pitchFamily="18" charset="0"/>
              </a:rPr>
              <a:t>volle kan ontplooien. </a:t>
            </a:r>
            <a:br>
              <a:rPr lang="nl-BE" sz="4000" dirty="0">
                <a:latin typeface="Elephant" panose="02020904090505020303" pitchFamily="18" charset="0"/>
              </a:rPr>
            </a:br>
            <a:r>
              <a:rPr lang="nl-BE" sz="4000" dirty="0">
                <a:latin typeface="Elephant" panose="02020904090505020303" pitchFamily="18" charset="0"/>
              </a:rPr>
              <a:t>Wij geven </a:t>
            </a:r>
            <a:r>
              <a:rPr lang="nl-BE" sz="4000" dirty="0" smtClean="0">
                <a:latin typeface="Elephant" panose="02020904090505020303" pitchFamily="18" charset="0"/>
              </a:rPr>
              <a:t>iedereen de volle 100</a:t>
            </a:r>
            <a:r>
              <a:rPr lang="nl-BE" sz="4000" dirty="0">
                <a:latin typeface="Elephant" panose="02020904090505020303" pitchFamily="18" charset="0"/>
              </a:rPr>
              <a:t>% kans om te ontwikkelen tot een </a:t>
            </a:r>
            <a:r>
              <a:rPr lang="nl-BE" sz="4000" dirty="0" smtClean="0">
                <a:latin typeface="Elephant" panose="02020904090505020303" pitchFamily="18" charset="0"/>
              </a:rPr>
              <a:t>gerespecteerde </a:t>
            </a:r>
            <a:r>
              <a:rPr lang="nl-BE" sz="4000" dirty="0">
                <a:latin typeface="Elephant" panose="02020904090505020303" pitchFamily="18" charset="0"/>
              </a:rPr>
              <a:t>en  </a:t>
            </a:r>
            <a:r>
              <a:rPr lang="nl-BE" sz="4000" dirty="0" smtClean="0">
                <a:latin typeface="Elephant" panose="02020904090505020303" pitchFamily="18" charset="0"/>
              </a:rPr>
              <a:t>welopgevoede wereldburger, die overal en in elke situatie kan en wil beter worden</a:t>
            </a:r>
            <a:r>
              <a:rPr lang="nl-BE" dirty="0" smtClean="0">
                <a:latin typeface="Elephant" panose="02020904090505020303" pitchFamily="18" charset="0"/>
              </a:rPr>
              <a:t>.</a:t>
            </a:r>
            <a:endParaRPr dirty="0">
              <a:latin typeface="Elephant" panose="02020904090505020303" pitchFamily="18" charset="0"/>
            </a:endParaRPr>
          </a:p>
        </p:txBody>
      </p:sp>
      <p:sp>
        <p:nvSpPr>
          <p:cNvPr id="171" name="Missie/Visie"/>
          <p:cNvSpPr txBox="1"/>
          <p:nvPr/>
        </p:nvSpPr>
        <p:spPr>
          <a:xfrm>
            <a:off x="2756471" y="1105799"/>
            <a:ext cx="20336159"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endParaRPr dirty="0"/>
          </a:p>
        </p:txBody>
      </p:sp>
      <p:pic>
        <p:nvPicPr>
          <p:cNvPr id="172" name="20201102_Antwerpen_Infodag_Iconen_VISIE.png" descr="20201102_Antwerpen_Infodag_Iconen_VISIE.png"/>
          <p:cNvPicPr>
            <a:picLocks noChangeAspect="1"/>
          </p:cNvPicPr>
          <p:nvPr/>
        </p:nvPicPr>
        <p:blipFill>
          <a:blip r:embed="rId2"/>
          <a:stretch>
            <a:fillRect/>
          </a:stretch>
        </p:blipFill>
        <p:spPr>
          <a:xfrm>
            <a:off x="925474" y="642573"/>
            <a:ext cx="1880633" cy="1880633"/>
          </a:xfrm>
          <a:prstGeom prst="rect">
            <a:avLst/>
          </a:prstGeom>
          <a:ln w="12700">
            <a:miter lim="400000"/>
          </a:ln>
        </p:spPr>
      </p:pic>
      <p:pic>
        <p:nvPicPr>
          <p:cNvPr id="173" name="20201102_Antwerpen_Infodag_Iconen_School.png" descr="20201102_Antwerpen_Infodag_Iconen_School.png"/>
          <p:cNvPicPr>
            <a:picLocks noChangeAspect="1"/>
          </p:cNvPicPr>
          <p:nvPr/>
        </p:nvPicPr>
        <p:blipFill>
          <a:blip r:embed="rId3">
            <a:alphaModFix amt="60000"/>
          </a:blip>
          <a:stretch>
            <a:fillRect/>
          </a:stretch>
        </p:blipFill>
        <p:spPr>
          <a:xfrm>
            <a:off x="20858894" y="9707387"/>
            <a:ext cx="2904525" cy="290452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p wat zet de school extra in?"/>
          <p:cNvSpPr txBox="1"/>
          <p:nvPr/>
        </p:nvSpPr>
        <p:spPr>
          <a:xfrm>
            <a:off x="1202788" y="1105799"/>
            <a:ext cx="19575197"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dirty="0">
                <a:latin typeface="Elephant" panose="02020904090505020303" pitchFamily="18" charset="0"/>
              </a:rPr>
              <a:t>Op wat </a:t>
            </a:r>
            <a:r>
              <a:rPr dirty="0" err="1">
                <a:latin typeface="Elephant" panose="02020904090505020303" pitchFamily="18" charset="0"/>
              </a:rPr>
              <a:t>zet</a:t>
            </a:r>
            <a:r>
              <a:rPr dirty="0">
                <a:latin typeface="Elephant" panose="02020904090505020303" pitchFamily="18" charset="0"/>
              </a:rPr>
              <a:t> de school extra in?</a:t>
            </a:r>
          </a:p>
        </p:txBody>
      </p:sp>
      <p:sp>
        <p:nvSpPr>
          <p:cNvPr id="214" name="Huiswerk"/>
          <p:cNvSpPr txBox="1">
            <a:spLocks noGrp="1"/>
          </p:cNvSpPr>
          <p:nvPr>
            <p:ph type="ctrTitle"/>
          </p:nvPr>
        </p:nvSpPr>
        <p:spPr>
          <a:xfrm>
            <a:off x="5275897" y="5233642"/>
            <a:ext cx="2842867" cy="1222576"/>
          </a:xfrm>
          <a:prstGeom prst="rect">
            <a:avLst/>
          </a:prstGeom>
        </p:spPr>
        <p:txBody>
          <a:bodyPr anchor="t">
            <a:noAutofit/>
          </a:bodyPr>
          <a:lstStyle>
            <a:lvl1pPr>
              <a:lnSpc>
                <a:spcPct val="110000"/>
              </a:lnSpc>
              <a:spcBef>
                <a:spcPts val="4500"/>
              </a:spcBef>
              <a:defRPr sz="3500" spc="0">
                <a:solidFill>
                  <a:srgbClr val="000000"/>
                </a:solidFill>
              </a:defRPr>
            </a:lvl1pPr>
          </a:lstStyle>
          <a:p>
            <a:r>
              <a:rPr lang="nl-BE" dirty="0" smtClean="0">
                <a:latin typeface="Elephant" panose="02020904090505020303" pitchFamily="18" charset="0"/>
              </a:rPr>
              <a:t>Taal / Nederlands</a:t>
            </a:r>
            <a:endParaRPr dirty="0">
              <a:latin typeface="Elephant" panose="02020904090505020303" pitchFamily="18" charset="0"/>
            </a:endParaRPr>
          </a:p>
        </p:txBody>
      </p:sp>
      <p:pic>
        <p:nvPicPr>
          <p:cNvPr id="215" name="20201028_Antwerpen_Infodag_Iconen_3.png" descr="20201028_Antwerpen_Infodag_Iconen_3.png"/>
          <p:cNvPicPr>
            <a:picLocks noChangeAspect="1"/>
          </p:cNvPicPr>
          <p:nvPr/>
        </p:nvPicPr>
        <p:blipFill>
          <a:blip r:embed="rId2"/>
          <a:stretch>
            <a:fillRect/>
          </a:stretch>
        </p:blipFill>
        <p:spPr>
          <a:xfrm>
            <a:off x="5275897" y="2691095"/>
            <a:ext cx="2542547" cy="2542547"/>
          </a:xfrm>
          <a:prstGeom prst="rect">
            <a:avLst/>
          </a:prstGeom>
          <a:ln w="12700">
            <a:miter lim="400000"/>
          </a:ln>
        </p:spPr>
      </p:pic>
      <p:sp>
        <p:nvSpPr>
          <p:cNvPr id="216" name="Lijn"/>
          <p:cNvSpPr/>
          <p:nvPr/>
        </p:nvSpPr>
        <p:spPr>
          <a:xfrm flipV="1">
            <a:off x="12208502" y="2895506"/>
            <a:ext cx="1" cy="7924988"/>
          </a:xfrm>
          <a:prstGeom prst="line">
            <a:avLst/>
          </a:prstGeom>
          <a:ln w="25400">
            <a:solidFill>
              <a:srgbClr val="000000"/>
            </a:solidFill>
            <a:miter lim="400000"/>
          </a:ln>
        </p:spPr>
        <p:txBody>
          <a:bodyPr lIns="50800" tIns="50800" rIns="50800" bIns="50800" anchor="ctr"/>
          <a:lstStyle/>
          <a:p>
            <a:endParaRPr/>
          </a:p>
        </p:txBody>
      </p:sp>
      <p:sp>
        <p:nvSpPr>
          <p:cNvPr id="217" name="“Vanaf welk jaar wordt er huiswerk gegeven, hoeveel per week?”"/>
          <p:cNvSpPr txBox="1"/>
          <p:nvPr/>
        </p:nvSpPr>
        <p:spPr>
          <a:xfrm>
            <a:off x="1394724" y="7073695"/>
            <a:ext cx="10304893" cy="4508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110000"/>
              </a:lnSpc>
              <a:spcBef>
                <a:spcPts val="4500"/>
              </a:spcBef>
              <a:defRPr sz="3500"/>
            </a:lvl1pPr>
          </a:lstStyle>
          <a:p>
            <a:r>
              <a:rPr lang="nl-BE" dirty="0" smtClean="0">
                <a:latin typeface="Elephant" panose="02020904090505020303" pitchFamily="18" charset="0"/>
              </a:rPr>
              <a:t>Onze prioriteit is de kinderen zo snel mogelijk Nederlands te leren spreken, lezen en schrijven. Daarvoor hebben wij een bijzondere </a:t>
            </a:r>
            <a:r>
              <a:rPr lang="nl-BE" dirty="0" err="1" smtClean="0">
                <a:latin typeface="Elephant" panose="02020904090505020303" pitchFamily="18" charset="0"/>
              </a:rPr>
              <a:t>taaljuf</a:t>
            </a:r>
            <a:r>
              <a:rPr lang="nl-BE" dirty="0" smtClean="0">
                <a:latin typeface="Elephant" panose="02020904090505020303" pitchFamily="18" charset="0"/>
              </a:rPr>
              <a:t> op school. Samen met haar zorgt elke leerkracht dagelijks voor aangepaste leerstof op maat van elk kind. Uw kind is bij ons op de juiste plaats voor extra aandacht en zorg.  </a:t>
            </a:r>
            <a:endParaRPr dirty="0">
              <a:latin typeface="Elephant" panose="02020904090505020303" pitchFamily="18" charset="0"/>
            </a:endParaRPr>
          </a:p>
        </p:txBody>
      </p:sp>
      <p:pic>
        <p:nvPicPr>
          <p:cNvPr id="218" name="20201102_Antwerpen_Infodag_Iconen_School.png" descr="20201102_Antwerpen_Infodag_Iconen_School.png"/>
          <p:cNvPicPr>
            <a:picLocks noChangeAspect="1"/>
          </p:cNvPicPr>
          <p:nvPr/>
        </p:nvPicPr>
        <p:blipFill>
          <a:blip r:embed="rId3">
            <a:alphaModFix amt="60000"/>
          </a:blip>
          <a:stretch>
            <a:fillRect/>
          </a:stretch>
        </p:blipFill>
        <p:spPr>
          <a:xfrm>
            <a:off x="20858894" y="9707387"/>
            <a:ext cx="2904525" cy="2904525"/>
          </a:xfrm>
          <a:prstGeom prst="rect">
            <a:avLst/>
          </a:prstGeom>
          <a:ln w="12700">
            <a:miter lim="400000"/>
          </a:ln>
        </p:spPr>
      </p:pic>
      <p:sp>
        <p:nvSpPr>
          <p:cNvPr id="219" name="“Neemt de school speciale maatregelen  rond gezonde lunch of tussendoortjes?  Is er een plasplan? Zijn er slaapklasjes?”"/>
          <p:cNvSpPr txBox="1"/>
          <p:nvPr/>
        </p:nvSpPr>
        <p:spPr>
          <a:xfrm>
            <a:off x="12658099" y="6976713"/>
            <a:ext cx="10304892" cy="5219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nSpc>
                <a:spcPct val="110000"/>
              </a:lnSpc>
              <a:spcBef>
                <a:spcPts val="4500"/>
              </a:spcBef>
              <a:defRPr sz="3500"/>
            </a:pPr>
            <a:r>
              <a:rPr lang="nl-BE" dirty="0" smtClean="0">
                <a:latin typeface="Elephant" panose="02020904090505020303" pitchFamily="18" charset="0"/>
              </a:rPr>
              <a:t>Wij verwachten van kleuters die instappen dat ze zindelijk zijn. Ook zelfredzaamheid dragen wij hoog in het vaandel. Kinderen die iets meer tijd hiervoor nodig hebben, worden extra getraind. Wij vragen hiervoor de  hulp van de ouders uiteraard. </a:t>
            </a:r>
            <a:endParaRPr dirty="0">
              <a:latin typeface="Elephant" panose="02020904090505020303" pitchFamily="18" charset="0"/>
            </a:endParaRPr>
          </a:p>
        </p:txBody>
      </p:sp>
      <p:pic>
        <p:nvPicPr>
          <p:cNvPr id="220" name="20201028_Antwerpen_Infodag_Iconen_5.png" descr="20201028_Antwerpen_Infodag_Iconen_5.png"/>
          <p:cNvPicPr>
            <a:picLocks noChangeAspect="1"/>
          </p:cNvPicPr>
          <p:nvPr/>
        </p:nvPicPr>
        <p:blipFill>
          <a:blip r:embed="rId4"/>
          <a:stretch>
            <a:fillRect/>
          </a:stretch>
        </p:blipFill>
        <p:spPr>
          <a:xfrm>
            <a:off x="16533922" y="2972998"/>
            <a:ext cx="2553247" cy="2553247"/>
          </a:xfrm>
          <a:prstGeom prst="rect">
            <a:avLst/>
          </a:prstGeom>
          <a:ln w="12700">
            <a:miter lim="400000"/>
          </a:ln>
        </p:spPr>
      </p:pic>
      <p:sp>
        <p:nvSpPr>
          <p:cNvPr id="221" name="Gezondheid"/>
          <p:cNvSpPr txBox="1"/>
          <p:nvPr/>
        </p:nvSpPr>
        <p:spPr>
          <a:xfrm>
            <a:off x="14991447" y="5233642"/>
            <a:ext cx="5638198" cy="863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110000"/>
              </a:lnSpc>
              <a:spcBef>
                <a:spcPts val="4500"/>
              </a:spcBef>
              <a:defRPr sz="3500">
                <a:latin typeface="+mj-lt"/>
                <a:ea typeface="+mj-ea"/>
                <a:cs typeface="+mj-cs"/>
                <a:sym typeface="Montserrat ExtraBold"/>
              </a:defRPr>
            </a:lvl1pPr>
          </a:lstStyle>
          <a:p>
            <a:r>
              <a:rPr dirty="0" err="1" smtClean="0">
                <a:latin typeface="Elephant" panose="02020904090505020303" pitchFamily="18" charset="0"/>
              </a:rPr>
              <a:t>Gezondheid</a:t>
            </a:r>
            <a:endParaRPr lang="nl-BE" dirty="0" smtClean="0">
              <a:latin typeface="Elephant" panose="02020904090505020303" pitchFamily="18" charset="0"/>
            </a:endParaRPr>
          </a:p>
          <a:p>
            <a:endParaRPr lang="nl-BE" dirty="0" smtClean="0">
              <a:latin typeface="Elephant" panose="02020904090505020303" pitchFamily="18" charset="0"/>
            </a:endParaRPr>
          </a:p>
          <a:p>
            <a:endParaRPr lang="nl-BE" dirty="0">
              <a:latin typeface="Elephant" panose="02020904090505020303"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Op wat zet de school extra in?"/>
          <p:cNvSpPr txBox="1"/>
          <p:nvPr/>
        </p:nvSpPr>
        <p:spPr>
          <a:xfrm>
            <a:off x="1202788" y="1105799"/>
            <a:ext cx="19575197" cy="954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defTabSz="825500">
              <a:defRPr sz="5000">
                <a:solidFill>
                  <a:srgbClr val="00AA64"/>
                </a:solidFill>
                <a:latin typeface="+mj-lt"/>
                <a:ea typeface="+mj-ea"/>
                <a:cs typeface="+mj-cs"/>
                <a:sym typeface="Montserrat ExtraBold"/>
              </a:defRPr>
            </a:lvl1pPr>
          </a:lstStyle>
          <a:p>
            <a:r>
              <a:rPr dirty="0">
                <a:latin typeface="Elephant" panose="02020904090505020303" pitchFamily="18" charset="0"/>
              </a:rPr>
              <a:t>Op wat </a:t>
            </a:r>
            <a:r>
              <a:rPr dirty="0" err="1">
                <a:latin typeface="Elephant" panose="02020904090505020303" pitchFamily="18" charset="0"/>
              </a:rPr>
              <a:t>zet</a:t>
            </a:r>
            <a:r>
              <a:rPr dirty="0">
                <a:latin typeface="Elephant" panose="02020904090505020303" pitchFamily="18" charset="0"/>
              </a:rPr>
              <a:t> de school extra in?</a:t>
            </a:r>
          </a:p>
        </p:txBody>
      </p:sp>
      <p:sp>
        <p:nvSpPr>
          <p:cNvPr id="244" name="Diversiteit"/>
          <p:cNvSpPr txBox="1"/>
          <p:nvPr/>
        </p:nvSpPr>
        <p:spPr>
          <a:xfrm>
            <a:off x="5375564" y="5233642"/>
            <a:ext cx="10410419" cy="863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110000"/>
              </a:lnSpc>
              <a:spcBef>
                <a:spcPts val="4500"/>
              </a:spcBef>
              <a:defRPr sz="3500">
                <a:latin typeface="+mj-lt"/>
                <a:ea typeface="+mj-ea"/>
                <a:cs typeface="+mj-cs"/>
                <a:sym typeface="Montserrat ExtraBold"/>
              </a:defRPr>
            </a:lvl1pPr>
          </a:lstStyle>
          <a:p>
            <a:r>
              <a:rPr dirty="0" err="1">
                <a:latin typeface="Elephant" panose="02020904090505020303" pitchFamily="18" charset="0"/>
              </a:rPr>
              <a:t>Diversiteit</a:t>
            </a:r>
            <a:endParaRPr dirty="0">
              <a:latin typeface="Elephant" panose="02020904090505020303" pitchFamily="18" charset="0"/>
            </a:endParaRPr>
          </a:p>
        </p:txBody>
      </p:sp>
      <p:sp>
        <p:nvSpPr>
          <p:cNvPr id="245" name="“Neemt de school speciale initiatieven in verband met culturele verschillen, geloofsovertuiging, …?”"/>
          <p:cNvSpPr txBox="1"/>
          <p:nvPr/>
        </p:nvSpPr>
        <p:spPr>
          <a:xfrm>
            <a:off x="3574473" y="7073695"/>
            <a:ext cx="14935200" cy="583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ct val="110000"/>
              </a:lnSpc>
              <a:spcBef>
                <a:spcPts val="4500"/>
              </a:spcBef>
              <a:defRPr sz="3500"/>
            </a:lvl1pPr>
          </a:lstStyle>
          <a:p>
            <a:r>
              <a:rPr lang="nl-BE" dirty="0" smtClean="0">
                <a:latin typeface="Elephant" panose="02020904090505020303" pitchFamily="18" charset="0"/>
              </a:rPr>
              <a:t>Kinderen van de hele wereld komen op onze school terecht in een warm en geliefd nest. </a:t>
            </a:r>
          </a:p>
          <a:p>
            <a:r>
              <a:rPr lang="nl-BE" dirty="0" smtClean="0">
                <a:latin typeface="Elephant" panose="02020904090505020303" pitchFamily="18" charset="0"/>
              </a:rPr>
              <a:t>Ouders kunnen net als de kinderen Nederlands leren met het KAAP – project van de Stad Antwerpen. Bij oudercontacten en gesprekken roepen we de hulp in van tolken.</a:t>
            </a:r>
          </a:p>
          <a:p>
            <a:r>
              <a:rPr lang="nl-BE" dirty="0" smtClean="0">
                <a:latin typeface="Elephant" panose="02020904090505020303" pitchFamily="18" charset="0"/>
              </a:rPr>
              <a:t>Zo loopt de communicatie tussen school en thuis niet altijd vlekkeloos en gemakkelijk maar doet iedereen wel erg zijn best. </a:t>
            </a:r>
            <a:endParaRPr dirty="0">
              <a:latin typeface="Elephant" panose="02020904090505020303" pitchFamily="18" charset="0"/>
            </a:endParaRPr>
          </a:p>
        </p:txBody>
      </p:sp>
      <p:pic>
        <p:nvPicPr>
          <p:cNvPr id="246" name="20201028_Antwerpen_Infodag_Iconen_9.png" descr="20201028_Antwerpen_Infodag_Iconen_9.png"/>
          <p:cNvPicPr>
            <a:picLocks noChangeAspect="1"/>
          </p:cNvPicPr>
          <p:nvPr/>
        </p:nvPicPr>
        <p:blipFill>
          <a:blip r:embed="rId2"/>
          <a:stretch>
            <a:fillRect/>
          </a:stretch>
        </p:blipFill>
        <p:spPr>
          <a:xfrm>
            <a:off x="9087826" y="2771844"/>
            <a:ext cx="2542547" cy="2542547"/>
          </a:xfrm>
          <a:prstGeom prst="rect">
            <a:avLst/>
          </a:prstGeom>
          <a:ln w="12700">
            <a:miter lim="400000"/>
          </a:ln>
        </p:spPr>
      </p:pic>
      <p:pic>
        <p:nvPicPr>
          <p:cNvPr id="247" name="20201102_Antwerpen_Infodag_Iconen_School.png" descr="20201102_Antwerpen_Infodag_Iconen_School.png"/>
          <p:cNvPicPr>
            <a:picLocks noChangeAspect="1"/>
          </p:cNvPicPr>
          <p:nvPr/>
        </p:nvPicPr>
        <p:blipFill>
          <a:blip r:embed="rId3">
            <a:alphaModFix amt="60000"/>
          </a:blip>
          <a:stretch>
            <a:fillRect/>
          </a:stretch>
        </p:blipFill>
        <p:spPr>
          <a:xfrm>
            <a:off x="20858894" y="9707387"/>
            <a:ext cx="2904525" cy="290452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CF0"/>
        </a:solidFill>
        <a:effectLst/>
      </p:bgPr>
    </p:bg>
    <p:spTree>
      <p:nvGrpSpPr>
        <p:cNvPr id="1" name=""/>
        <p:cNvGrpSpPr/>
        <p:nvPr/>
      </p:nvGrpSpPr>
      <p:grpSpPr>
        <a:xfrm>
          <a:off x="0" y="0"/>
          <a:ext cx="0" cy="0"/>
          <a:chOff x="0" y="0"/>
          <a:chExt cx="0" cy="0"/>
        </a:xfrm>
      </p:grpSpPr>
      <p:sp>
        <p:nvSpPr>
          <p:cNvPr id="278" name="2. Infrastructuur en schoolteam"/>
          <p:cNvSpPr txBox="1">
            <a:spLocks noGrp="1"/>
          </p:cNvSpPr>
          <p:nvPr>
            <p:ph type="ctrTitle"/>
          </p:nvPr>
        </p:nvSpPr>
        <p:spPr>
          <a:xfrm>
            <a:off x="1206498" y="6001168"/>
            <a:ext cx="21877780" cy="1713663"/>
          </a:xfrm>
          <a:prstGeom prst="rect">
            <a:avLst/>
          </a:prstGeom>
        </p:spPr>
        <p:txBody>
          <a:bodyPr anchor="ctr"/>
          <a:lstStyle/>
          <a:p>
            <a:r>
              <a:t>2. Infrastructuur en schoolteam</a:t>
            </a:r>
          </a:p>
        </p:txBody>
      </p:sp>
      <p:pic>
        <p:nvPicPr>
          <p:cNvPr id="279" name="20201028_Antwerpen_Infodag_Iconen4B.png" descr="20201028_Antwerpen_Infodag_Iconen4B.png"/>
          <p:cNvPicPr>
            <a:picLocks noChangeAspect="1"/>
          </p:cNvPicPr>
          <p:nvPr/>
        </p:nvPicPr>
        <p:blipFill>
          <a:blip r:embed="rId2"/>
          <a:stretch>
            <a:fillRect/>
          </a:stretch>
        </p:blipFill>
        <p:spPr>
          <a:xfrm>
            <a:off x="10230590" y="2024083"/>
            <a:ext cx="3922820" cy="392282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2Tekengebied1_Tekengebied 1.png" descr="2Tekengebied1_Tekengebied 1.png"/>
          <p:cNvPicPr>
            <a:picLocks noChangeAspect="1"/>
          </p:cNvPicPr>
          <p:nvPr/>
        </p:nvPicPr>
        <p:blipFill>
          <a:blip r:embed="rId2"/>
          <a:stretch>
            <a:fillRect/>
          </a:stretch>
        </p:blipFill>
        <p:spPr>
          <a:xfrm>
            <a:off x="4366772" y="1397779"/>
            <a:ext cx="15086409" cy="10674022"/>
          </a:xfrm>
          <a:prstGeom prst="rect">
            <a:avLst/>
          </a:prstGeom>
          <a:ln w="12700">
            <a:miter lim="400000"/>
          </a:ln>
        </p:spPr>
      </p:pic>
      <p:sp>
        <p:nvSpPr>
          <p:cNvPr id="285" name="Wat schuilt er achter onze schoolpoort?"/>
          <p:cNvSpPr txBox="1"/>
          <p:nvPr/>
        </p:nvSpPr>
        <p:spPr>
          <a:xfrm>
            <a:off x="2088308" y="1127957"/>
            <a:ext cx="20168272" cy="954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defRPr sz="5000">
                <a:solidFill>
                  <a:srgbClr val="00AA64"/>
                </a:solidFill>
                <a:latin typeface="+mj-lt"/>
                <a:ea typeface="+mj-ea"/>
                <a:cs typeface="+mj-cs"/>
                <a:sym typeface="Montserrat ExtraBold"/>
              </a:defRPr>
            </a:lvl1pPr>
          </a:lstStyle>
          <a:p>
            <a:r>
              <a:t>Wat schuilt er achter onze schoolpoort?</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2" y="1825073"/>
            <a:ext cx="6151418" cy="4613564"/>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85080"/>
            <a:ext cx="7204364" cy="5403273"/>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6457" y="8362843"/>
            <a:ext cx="7137543" cy="5353157"/>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16945" y="1825073"/>
            <a:ext cx="6567055" cy="492529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CF0"/>
        </a:solidFill>
        <a:effectLst/>
      </p:bgPr>
    </p:bg>
    <p:spTree>
      <p:nvGrpSpPr>
        <p:cNvPr id="1" name=""/>
        <p:cNvGrpSpPr/>
        <p:nvPr/>
      </p:nvGrpSpPr>
      <p:grpSpPr>
        <a:xfrm>
          <a:off x="0" y="0"/>
          <a:ext cx="0" cy="0"/>
          <a:chOff x="0" y="0"/>
          <a:chExt cx="0" cy="0"/>
        </a:xfrm>
      </p:grpSpPr>
      <p:sp>
        <p:nvSpPr>
          <p:cNvPr id="328" name="3. Hier voelt je kind zich goed!"/>
          <p:cNvSpPr txBox="1">
            <a:spLocks noGrp="1"/>
          </p:cNvSpPr>
          <p:nvPr>
            <p:ph type="ctrTitle"/>
          </p:nvPr>
        </p:nvSpPr>
        <p:spPr>
          <a:xfrm>
            <a:off x="1206498" y="6001168"/>
            <a:ext cx="21877780" cy="1713663"/>
          </a:xfrm>
          <a:prstGeom prst="rect">
            <a:avLst/>
          </a:prstGeom>
        </p:spPr>
        <p:txBody>
          <a:bodyPr anchor="ctr"/>
          <a:lstStyle/>
          <a:p>
            <a:r>
              <a:rPr dirty="0"/>
              <a:t>3. </a:t>
            </a:r>
            <a:r>
              <a:rPr dirty="0" err="1"/>
              <a:t>Hier</a:t>
            </a:r>
            <a:r>
              <a:rPr dirty="0"/>
              <a:t> </a:t>
            </a:r>
            <a:r>
              <a:rPr dirty="0" err="1"/>
              <a:t>voelt</a:t>
            </a:r>
            <a:r>
              <a:rPr dirty="0"/>
              <a:t> </a:t>
            </a:r>
            <a:r>
              <a:rPr lang="nl-BE" dirty="0" smtClean="0"/>
              <a:t>uw</a:t>
            </a:r>
            <a:r>
              <a:rPr dirty="0" smtClean="0"/>
              <a:t> </a:t>
            </a:r>
            <a:r>
              <a:rPr dirty="0"/>
              <a:t>kind </a:t>
            </a:r>
            <a:r>
              <a:rPr dirty="0" err="1"/>
              <a:t>zich</a:t>
            </a:r>
            <a:r>
              <a:rPr dirty="0"/>
              <a:t> </a:t>
            </a:r>
            <a:r>
              <a:rPr dirty="0" err="1"/>
              <a:t>goed</a:t>
            </a:r>
            <a:r>
              <a:rPr dirty="0"/>
              <a:t>!</a:t>
            </a:r>
          </a:p>
        </p:txBody>
      </p:sp>
      <p:pic>
        <p:nvPicPr>
          <p:cNvPr id="329" name="20201102_Antwerpen_Infodag_Iconen_ZORG.png" descr="20201102_Antwerpen_Infodag_Iconen_ZORG.png"/>
          <p:cNvPicPr>
            <a:picLocks noChangeAspect="1"/>
          </p:cNvPicPr>
          <p:nvPr/>
        </p:nvPicPr>
        <p:blipFill>
          <a:blip r:embed="rId2"/>
          <a:stretch>
            <a:fillRect/>
          </a:stretch>
        </p:blipFill>
        <p:spPr>
          <a:xfrm>
            <a:off x="10215613" y="2009106"/>
            <a:ext cx="3952774" cy="395277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ExtraBold"/>
        <a:ea typeface="Montserrat ExtraBold"/>
        <a:cs typeface="Montserrat Extra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ExtraBold"/>
        <a:ea typeface="Montserrat ExtraBold"/>
        <a:cs typeface="Montserrat ExtraBold"/>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ontserrat Regular"/>
            <a:ea typeface="Montserrat Regular"/>
            <a:cs typeface="Montserrat Regular"/>
            <a:sym typeface="Montserra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214</TotalTime>
  <Words>536</Words>
  <Application>Microsoft Office PowerPoint</Application>
  <PresentationFormat>Aangepast</PresentationFormat>
  <Paragraphs>42</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Elephant</vt:lpstr>
      <vt:lpstr>Helvetica Neue</vt:lpstr>
      <vt:lpstr>Helvetica Neue Medium</vt:lpstr>
      <vt:lpstr>Montserrat ExtraBold</vt:lpstr>
      <vt:lpstr>Montserrat Regular</vt:lpstr>
      <vt:lpstr>21_BasicWhite</vt:lpstr>
      <vt:lpstr>BASISSCHOOL DOMINO</vt:lpstr>
      <vt:lpstr> Onze school staat bekend voor kwaliteit, inzet en een zorgend karakter waar uw kind zich thuis voelt.  Voor kinderen vanaf 2,5 jaar  </vt:lpstr>
      <vt:lpstr>“If you can dream it, you can do it” </vt:lpstr>
      <vt:lpstr>In onze school wordt hard gewerkt met en voor elk kind op zijn tempo en met zijn capaciteiten opdat uw kind ten volle kan ontplooien.  Wij geven iedereen de volle 100% kans om te ontwikkelen tot een gerespecteerde en  welopgevoede wereldburger, die overal en in elke situatie kan en wil beter worden.</vt:lpstr>
      <vt:lpstr>Taal / Nederlands</vt:lpstr>
      <vt:lpstr>PowerPoint-presentatie</vt:lpstr>
      <vt:lpstr>2. Infrastructuur en schoolteam</vt:lpstr>
      <vt:lpstr>PowerPoint-presentatie</vt:lpstr>
      <vt:lpstr>3. Hier voelt uw kind zich goed!</vt:lpstr>
      <vt:lpstr>Ondersteuning of extra zorg is onze specialiteit. Differentiëren en inclusief werken is ons motto en daarvoor volgen wij de ZILL – doelen van het Katholiek Onderwijs Vlaanderen Zie verder ook onze zorgvisie die u kan vinden op onze website www.basisschooldomino.be</vt:lpstr>
      <vt:lpstr>4. Opvang voor en na school</vt:lpstr>
      <vt:lpstr>VOOR - EN NABEWAKING</vt:lpstr>
      <vt:lpstr>5. Info &amp; contact</vt:lpstr>
      <vt:lpstr>PowerPoint-presentatie</vt:lpstr>
      <vt:lpstr> 1. Aanmelden op https://meldjeaan.antwerpen.be tussen 25.02.2021 en 23.03.2021 tot 17.00u en kies voor Basisschool DOMINO  2.U krijgt een bericht dat u kan inschrijven in basisschool Domino.  3.U maakt een afspraak met de directeur voor de inschrijving op DOMINO 0475/916.740 of 03/237.62.63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Steven Josephi</dc:creator>
  <cp:lastModifiedBy>Katja</cp:lastModifiedBy>
  <cp:revision>19</cp:revision>
  <dcterms:modified xsi:type="dcterms:W3CDTF">2020-12-15T18:27:40Z</dcterms:modified>
</cp:coreProperties>
</file>